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387AA-299D-4F3C-937E-199B71EB8709}" type="datetimeFigureOut">
              <a:rPr lang="en-GB" smtClean="0"/>
              <a:t>10/02/2021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3202D-FF79-450F-AB12-66910E1B6B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4965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387AA-299D-4F3C-937E-199B71EB8709}" type="datetimeFigureOut">
              <a:rPr lang="en-GB" smtClean="0"/>
              <a:t>10/02/2021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3202D-FF79-450F-AB12-66910E1B6B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24551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387AA-299D-4F3C-937E-199B71EB8709}" type="datetimeFigureOut">
              <a:rPr lang="en-GB" smtClean="0"/>
              <a:t>10/02/2021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3202D-FF79-450F-AB12-66910E1B6B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3399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387AA-299D-4F3C-937E-199B71EB8709}" type="datetimeFigureOut">
              <a:rPr lang="en-GB" smtClean="0"/>
              <a:t>10/02/2021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3202D-FF79-450F-AB12-66910E1B6B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6798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387AA-299D-4F3C-937E-199B71EB8709}" type="datetimeFigureOut">
              <a:rPr lang="en-GB" smtClean="0"/>
              <a:t>10/02/2021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3202D-FF79-450F-AB12-66910E1B6B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10886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387AA-299D-4F3C-937E-199B71EB8709}" type="datetimeFigureOut">
              <a:rPr lang="en-GB" smtClean="0"/>
              <a:t>10/02/2021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3202D-FF79-450F-AB12-66910E1B6B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6979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387AA-299D-4F3C-937E-199B71EB8709}" type="datetimeFigureOut">
              <a:rPr lang="en-GB" smtClean="0"/>
              <a:t>10/02/2021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3202D-FF79-450F-AB12-66910E1B6B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9770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387AA-299D-4F3C-937E-199B71EB8709}" type="datetimeFigureOut">
              <a:rPr lang="en-GB" smtClean="0"/>
              <a:t>10/02/2021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3202D-FF79-450F-AB12-66910E1B6B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14746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387AA-299D-4F3C-937E-199B71EB8709}" type="datetimeFigureOut">
              <a:rPr lang="en-GB" smtClean="0"/>
              <a:t>10/02/2021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3202D-FF79-450F-AB12-66910E1B6B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00108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387AA-299D-4F3C-937E-199B71EB8709}" type="datetimeFigureOut">
              <a:rPr lang="en-GB" smtClean="0"/>
              <a:t>10/02/2021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3202D-FF79-450F-AB12-66910E1B6B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7396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387AA-299D-4F3C-937E-199B71EB8709}" type="datetimeFigureOut">
              <a:rPr lang="en-GB" smtClean="0"/>
              <a:t>10/02/2021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3202D-FF79-450F-AB12-66910E1B6B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0965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4387AA-299D-4F3C-937E-199B71EB8709}" type="datetimeFigureOut">
              <a:rPr lang="en-GB" smtClean="0"/>
              <a:t>10/02/2021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D3202D-FF79-450F-AB12-66910E1B6B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3429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Arterial reports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75950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13360" y="258352"/>
            <a:ext cx="4666211" cy="6325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Aorta-iliac arteries not assessed.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600" b="1" dirty="0">
                <a:solidFill>
                  <a:srgbClr val="000000"/>
                </a:solidFill>
                <a:latin typeface="Arial" panose="020B0604020202020204" pitchFamily="34" charset="0"/>
              </a:rPr>
              <a:t>LEFT</a:t>
            </a:r>
            <a:endParaRPr lang="en-GB" sz="16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sz="1600" b="1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endParaRPr lang="en-GB" sz="16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Pulsatile </a:t>
            </a:r>
            <a:r>
              <a:rPr lang="en-US" sz="1600" dirty="0" err="1">
                <a:solidFill>
                  <a:srgbClr val="000000"/>
                </a:solidFill>
                <a:latin typeface="Arial" panose="020B0604020202020204" pitchFamily="34" charset="0"/>
              </a:rPr>
              <a:t>triphasic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 waveforms in the CFA and PFA origin. Pulsatile biphasic waveforms in the SFA and Pop A with no significant disease.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The ATA occludes shortly from the origin with no flow seen in the DPA.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Patent Pero A with pulsatile biphasic waveforms distally.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Proximal PTA small </a:t>
            </a:r>
            <a:r>
              <a:rPr lang="en-US" sz="1600" dirty="0" err="1">
                <a:solidFill>
                  <a:srgbClr val="000000"/>
                </a:solidFill>
                <a:latin typeface="Arial" panose="020B0604020202020204" pitchFamily="34" charset="0"/>
              </a:rPr>
              <a:t>calibre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 and </a:t>
            </a:r>
            <a:r>
              <a:rPr lang="en-US" sz="1600" dirty="0" err="1">
                <a:solidFill>
                  <a:srgbClr val="000000"/>
                </a:solidFill>
                <a:latin typeface="Arial" panose="020B0604020202020204" pitchFamily="34" charset="0"/>
              </a:rPr>
              <a:t>hypoplastic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, appearing to occlude in the mid vessel.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Distal PTA and plantar arteries are patent with pulsatile biphasic waveforms.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------------------------------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Ryan Ward. MSc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Vascular Clinical Scientist (HCPC 20969)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Vascular Studies Unit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01223 348117</a:t>
            </a:r>
            <a:endParaRPr lang="en-GB" sz="1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15436" y="324197"/>
            <a:ext cx="2029532" cy="5883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5672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3485" y="-5417"/>
            <a:ext cx="4491643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dirty="0">
                <a:solidFill>
                  <a:srgbClr val="000000"/>
                </a:solidFill>
                <a:latin typeface="Arial" panose="020B0604020202020204" pitchFamily="34" charset="0"/>
              </a:rPr>
              <a:t>Aorta normal calibre.</a:t>
            </a:r>
          </a:p>
          <a:p>
            <a:r>
              <a:rPr lang="en-GB" sz="11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100" b="1" dirty="0">
                <a:solidFill>
                  <a:srgbClr val="000000"/>
                </a:solidFill>
                <a:latin typeface="Arial" panose="020B0604020202020204" pitchFamily="34" charset="0"/>
              </a:rPr>
              <a:t>RIGHT</a:t>
            </a:r>
            <a:endParaRPr lang="en-GB" sz="11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sz="1100" b="1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endParaRPr lang="en-GB" sz="11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</a:rPr>
              <a:t>Patent CIA stent with diffuse calcification and </a:t>
            </a:r>
            <a:r>
              <a:rPr lang="en-US" sz="1100" dirty="0" err="1">
                <a:solidFill>
                  <a:srgbClr val="000000"/>
                </a:solidFill>
                <a:latin typeface="Arial" panose="020B0604020202020204" pitchFamily="34" charset="0"/>
              </a:rPr>
              <a:t>triphasic</a:t>
            </a:r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</a:rPr>
              <a:t> waveforms throughout.</a:t>
            </a:r>
          </a:p>
          <a:p>
            <a:r>
              <a:rPr lang="en-GB" sz="11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100" dirty="0">
                <a:solidFill>
                  <a:srgbClr val="000000"/>
                </a:solidFill>
                <a:latin typeface="Arial" panose="020B0604020202020204" pitchFamily="34" charset="0"/>
              </a:rPr>
              <a:t>&gt;50% stenosis in the distal EIA/proximal CFA.</a:t>
            </a:r>
          </a:p>
          <a:p>
            <a:r>
              <a:rPr lang="en-GB" sz="11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</a:rPr>
              <a:t>Disturbed pulsatile monophasic flow in the CFA and PFA origin.</a:t>
            </a:r>
          </a:p>
          <a:p>
            <a:r>
              <a:rPr lang="en-GB" sz="11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</a:rPr>
              <a:t>+/- 75% stenosis in the mid SFA.</a:t>
            </a:r>
          </a:p>
          <a:p>
            <a:r>
              <a:rPr lang="en-GB" sz="11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</a:rPr>
              <a:t>Pulsatile monophasic waveforms in the Pop A.</a:t>
            </a:r>
          </a:p>
          <a:p>
            <a:r>
              <a:rPr lang="en-GB" sz="11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</a:rPr>
              <a:t>ATA and Pero A patent with monophasic waveforms distally.</a:t>
            </a:r>
          </a:p>
          <a:p>
            <a:r>
              <a:rPr lang="en-GB" sz="11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</a:rPr>
              <a:t>&gt;50% stenosis in the PTA origin. Remaining PTA patent with monophasic waveforms distally.</a:t>
            </a:r>
          </a:p>
          <a:p>
            <a:r>
              <a:rPr lang="en-GB" sz="11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100" b="1" dirty="0">
                <a:solidFill>
                  <a:srgbClr val="000000"/>
                </a:solidFill>
                <a:latin typeface="Arial" panose="020B0604020202020204" pitchFamily="34" charset="0"/>
              </a:rPr>
              <a:t>LEFT</a:t>
            </a:r>
            <a:endParaRPr lang="en-GB" sz="11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sz="1100" b="1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endParaRPr lang="en-GB" sz="11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</a:rPr>
              <a:t>Diffusely calcified CIA and EIA with no significant stenosis seen. </a:t>
            </a:r>
          </a:p>
          <a:p>
            <a:r>
              <a:rPr lang="en-GB" sz="11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</a:rPr>
              <a:t>Pulsatile </a:t>
            </a:r>
            <a:r>
              <a:rPr lang="en-US" sz="1100" dirty="0" err="1">
                <a:solidFill>
                  <a:srgbClr val="000000"/>
                </a:solidFill>
                <a:latin typeface="Arial" panose="020B0604020202020204" pitchFamily="34" charset="0"/>
              </a:rPr>
              <a:t>triphasic</a:t>
            </a:r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</a:rPr>
              <a:t> waveforms in the CFA and PFA origin.</a:t>
            </a:r>
          </a:p>
          <a:p>
            <a:r>
              <a:rPr lang="en-GB" sz="11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</a:rPr>
              <a:t>+/- 50% stenosis in the proximal SFA</a:t>
            </a:r>
          </a:p>
          <a:p>
            <a:r>
              <a:rPr lang="en-GB" sz="11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</a:rPr>
              <a:t>&gt;75% stenosis in the proximal-mid SFA, with a subsequent &gt;50% stenosis.</a:t>
            </a:r>
          </a:p>
          <a:p>
            <a:r>
              <a:rPr lang="en-GB" sz="11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</a:rPr>
              <a:t>Pulsatile monophasic waveforms in the Pop A.</a:t>
            </a:r>
          </a:p>
          <a:p>
            <a:r>
              <a:rPr lang="en-GB" sz="11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</a:rPr>
              <a:t>Patent ATA, Pero A and PTA with monophasic waveforms distally.</a:t>
            </a:r>
          </a:p>
          <a:p>
            <a:r>
              <a:rPr lang="en-GB" sz="1100" b="1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endParaRPr lang="en-GB" sz="11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sz="1100" dirty="0">
                <a:solidFill>
                  <a:srgbClr val="000000"/>
                </a:solidFill>
                <a:latin typeface="Arial" panose="020B0604020202020204" pitchFamily="34" charset="0"/>
              </a:rPr>
              <a:t>------------------------------</a:t>
            </a:r>
          </a:p>
          <a:p>
            <a:r>
              <a:rPr lang="en-GB" sz="1100" dirty="0">
                <a:solidFill>
                  <a:srgbClr val="000000"/>
                </a:solidFill>
                <a:latin typeface="Arial" panose="020B0604020202020204" pitchFamily="34" charset="0"/>
              </a:rPr>
              <a:t>Ryan Ward. MSc</a:t>
            </a:r>
          </a:p>
          <a:p>
            <a:r>
              <a:rPr lang="en-GB" sz="1100" dirty="0">
                <a:solidFill>
                  <a:srgbClr val="000000"/>
                </a:solidFill>
                <a:latin typeface="Arial" panose="020B0604020202020204" pitchFamily="34" charset="0"/>
              </a:rPr>
              <a:t>Vascular Clinical Scientist (HCPC 20969)</a:t>
            </a:r>
          </a:p>
          <a:p>
            <a:r>
              <a:rPr lang="en-GB" sz="1100" dirty="0">
                <a:solidFill>
                  <a:srgbClr val="000000"/>
                </a:solidFill>
                <a:latin typeface="Arial" panose="020B0604020202020204" pitchFamily="34" charset="0"/>
              </a:rPr>
              <a:t>Vascular Studies Unit</a:t>
            </a:r>
          </a:p>
          <a:p>
            <a:r>
              <a:rPr lang="en-GB" sz="1100" dirty="0">
                <a:solidFill>
                  <a:srgbClr val="000000"/>
                </a:solidFill>
                <a:latin typeface="Arial" panose="020B0604020202020204" pitchFamily="34" charset="0"/>
              </a:rPr>
              <a:t>01223 348117</a:t>
            </a:r>
            <a:endParaRPr lang="en-GB" sz="11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3363" y="781396"/>
            <a:ext cx="1968652" cy="5464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2826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1426" y="333167"/>
            <a:ext cx="516497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Aorta-iliac arteries not assessed.</a:t>
            </a:r>
          </a:p>
          <a:p>
            <a:r>
              <a:rPr lang="en-GB" sz="1600" b="1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endParaRPr lang="en-GB" sz="16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sz="1600" b="1" dirty="0">
                <a:solidFill>
                  <a:srgbClr val="000000"/>
                </a:solidFill>
                <a:latin typeface="Arial" panose="020B0604020202020204" pitchFamily="34" charset="0"/>
              </a:rPr>
              <a:t>RIGHT</a:t>
            </a:r>
            <a:endParaRPr lang="en-GB" sz="16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sz="1600" b="1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endParaRPr lang="en-GB" sz="16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Pulsatile </a:t>
            </a:r>
            <a:r>
              <a:rPr lang="en-US" sz="1600" dirty="0" err="1">
                <a:solidFill>
                  <a:srgbClr val="000000"/>
                </a:solidFill>
                <a:latin typeface="Arial" panose="020B0604020202020204" pitchFamily="34" charset="0"/>
              </a:rPr>
              <a:t>triphasic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 waveforms in the CFA, PFA origin, SFA and proximal Pop A with no significant disease.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Occluded distal Pop A, which appears to extend into the TPT and proximal Pero A and PTA.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ATA and DPA appears patent with monophasic waveforms distally.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Challenging views of the proximal Pero A. Mid to distal Pero A patent with monophasic waveforms.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Proximal PTA patent to the ankle with monophasic waveforms.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------------------------------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Ryan Ward. MSc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Vascular Clinical Scientist (HCPC 20969)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Vascular Studies Unit</a:t>
            </a:r>
          </a:p>
          <a:p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01223 348117</a:t>
            </a:r>
            <a:endParaRPr lang="en-GB" sz="1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6965" y="569728"/>
            <a:ext cx="1906992" cy="5370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77788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88422" y="809395"/>
            <a:ext cx="6096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Aorta-iliac arteries not assessed.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b="1" dirty="0">
                <a:solidFill>
                  <a:srgbClr val="000000"/>
                </a:solidFill>
                <a:latin typeface="Arial" panose="020B0604020202020204" pitchFamily="34" charset="0"/>
              </a:rPr>
              <a:t>LEFT</a:t>
            </a:r>
            <a:endParaRPr lang="en-GB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b="1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endParaRPr lang="en-GB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Pulsatile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</a:rPr>
              <a:t>triphasic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 waveforms in the CFA and PFA origin.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&gt;50% stenosis in the SFA origin remains. 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Pulsatile biphasic waveforms in the SFA, Pop A, PTA, Pero A, ATA and DPA with no significant disease.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------------------------------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Ryan Ward. MSc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Vascular Clinical Scientist (HCPC 20969)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Vascular Studies Unit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01223 348117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1726" y="382386"/>
            <a:ext cx="2080198" cy="5619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30333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29244" y="515494"/>
            <a:ext cx="3269672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</a:rPr>
              <a:t>Aorta-iliac arteries not assessed.</a:t>
            </a:r>
            <a:endParaRPr lang="en-GB" sz="1400" b="0" i="0" u="none" strike="noStrike" baseline="0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endParaRPr lang="en-GB" sz="1400" b="0" i="0" u="none" strike="noStrike" baseline="0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sz="1400" b="1" dirty="0">
                <a:solidFill>
                  <a:srgbClr val="000000"/>
                </a:solidFill>
                <a:latin typeface="Arial" panose="020B0604020202020204" pitchFamily="34" charset="0"/>
              </a:rPr>
              <a:t>LEFT</a:t>
            </a:r>
            <a:endParaRPr lang="en-GB" sz="1400" b="0" i="0" u="none" strike="noStrike" baseline="0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sz="1400" b="1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endParaRPr lang="en-GB" sz="1400" b="0" i="0" u="none" strike="noStrike" baseline="0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</a:rPr>
              <a:t>Pulsatile </a:t>
            </a:r>
            <a:r>
              <a:rPr lang="en-US" sz="1400" dirty="0" err="1">
                <a:solidFill>
                  <a:srgbClr val="000000"/>
                </a:solidFill>
                <a:latin typeface="Arial" panose="020B0604020202020204" pitchFamily="34" charset="0"/>
              </a:rPr>
              <a:t>triphasic</a:t>
            </a:r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</a:rPr>
              <a:t> waveforms in the CFA, PFA origin, SFA, Pop A, PTA, Pero A and ATA with no significant disease.</a:t>
            </a:r>
            <a:endParaRPr lang="en-US" sz="1400" b="0" i="0" u="none" strike="noStrike" baseline="0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sz="1400" b="1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endParaRPr lang="en-GB" sz="1400" b="0" i="0" u="none" strike="noStrike" baseline="0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</a:rPr>
              <a:t>------------------------------</a:t>
            </a:r>
            <a:endParaRPr lang="en-GB" sz="1400" b="0" i="0" u="none" strike="noStrike" baseline="0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</a:rPr>
              <a:t>Ryan Ward. MSc</a:t>
            </a:r>
            <a:endParaRPr lang="en-GB" sz="1400" b="0" i="0" u="none" strike="noStrike" baseline="0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</a:rPr>
              <a:t>Vascular Clinical Scientist (HCPC 20969)</a:t>
            </a:r>
            <a:endParaRPr lang="en-GB" sz="1400" b="0" i="0" u="none" strike="noStrike" baseline="0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</a:rPr>
              <a:t>Vascular Studies Unit</a:t>
            </a:r>
            <a:endParaRPr lang="en-GB" sz="1400" b="0" i="0" u="none" strike="noStrike" baseline="0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</a:rPr>
              <a:t>01223 348117</a:t>
            </a:r>
            <a:endParaRPr lang="en-GB" sz="1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69123" y="515494"/>
            <a:ext cx="1850692" cy="5658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8711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12619" y="516185"/>
            <a:ext cx="4824152" cy="59428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</a:rPr>
              <a:t>Aorta-iliac arteries not assessed.</a:t>
            </a:r>
          </a:p>
          <a:p>
            <a:r>
              <a:rPr lang="en-GB" sz="1400" b="1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endParaRPr lang="en-GB" sz="1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sz="1400" b="1" dirty="0">
                <a:solidFill>
                  <a:srgbClr val="000000"/>
                </a:solidFill>
                <a:latin typeface="Arial" panose="020B0604020202020204" pitchFamily="34" charset="0"/>
              </a:rPr>
              <a:t>RIGHT</a:t>
            </a:r>
            <a:endParaRPr lang="en-GB" sz="1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sz="1400" b="1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endParaRPr lang="en-GB" sz="1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</a:rPr>
              <a:t>Pulsatile </a:t>
            </a:r>
            <a:r>
              <a:rPr lang="en-US" sz="1400" dirty="0" err="1">
                <a:solidFill>
                  <a:srgbClr val="000000"/>
                </a:solidFill>
                <a:latin typeface="Arial" panose="020B0604020202020204" pitchFamily="34" charset="0"/>
              </a:rPr>
              <a:t>triphasic</a:t>
            </a:r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</a:rPr>
              <a:t> waveforms in the CFA, PFA origin, SFA and Pop A with only minor &lt;50% disease in the mid-distal SFA. </a:t>
            </a:r>
          </a:p>
          <a:p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</a:rPr>
              <a:t>Patent ATA and DPA with pulsatile biphasic waveforms distally.</a:t>
            </a:r>
          </a:p>
          <a:p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</a:rPr>
              <a:t>Patent proximal Pero A.</a:t>
            </a:r>
          </a:p>
          <a:p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</a:rPr>
              <a:t>Mid Pero A occluded.</a:t>
            </a:r>
          </a:p>
          <a:p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</a:rPr>
              <a:t>Distal Pero A patent with low velocity monophasic waveforms.</a:t>
            </a:r>
          </a:p>
          <a:p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</a:rPr>
              <a:t>Patent proximal </a:t>
            </a:r>
            <a:r>
              <a:rPr lang="en-GB" sz="1400" dirty="0" smtClean="0">
                <a:solidFill>
                  <a:srgbClr val="000000"/>
                </a:solidFill>
                <a:latin typeface="Arial" panose="020B0604020202020204" pitchFamily="34" charset="0"/>
              </a:rPr>
              <a:t>PTA.</a:t>
            </a:r>
            <a:endParaRPr lang="en-GB" sz="1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</a:rPr>
              <a:t>Mid PTA occluded.</a:t>
            </a:r>
          </a:p>
          <a:p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</a:rPr>
              <a:t>Distal PTA patent with some retrograde flow seen. </a:t>
            </a:r>
            <a:r>
              <a:rPr lang="en-US" sz="1400" dirty="0" err="1">
                <a:solidFill>
                  <a:srgbClr val="000000"/>
                </a:solidFill>
                <a:latin typeface="Arial" panose="020B0604020202020204" pitchFamily="34" charset="0"/>
              </a:rPr>
              <a:t>Antegrade</a:t>
            </a:r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</a:rPr>
              <a:t> pulsatile monophasic waveforms at the </a:t>
            </a:r>
            <a:r>
              <a:rPr lang="en-US" sz="1400" dirty="0" smtClean="0">
                <a:solidFill>
                  <a:srgbClr val="000000"/>
                </a:solidFill>
                <a:latin typeface="Arial" panose="020B0604020202020204" pitchFamily="34" charset="0"/>
              </a:rPr>
              <a:t>ankle.</a:t>
            </a:r>
            <a:endParaRPr lang="en-US" sz="1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</a:rPr>
              <a:t>------------------------------</a:t>
            </a:r>
          </a:p>
          <a:p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</a:rPr>
              <a:t>Ryan Ward. MSc</a:t>
            </a:r>
          </a:p>
          <a:p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</a:rPr>
              <a:t>Vascular Clinical Scientist (HCPC 20969)</a:t>
            </a:r>
          </a:p>
          <a:p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</a:rPr>
              <a:t>Vascular Studies Unit</a:t>
            </a:r>
          </a:p>
          <a:p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</a:rPr>
              <a:t>01223 348117</a:t>
            </a:r>
            <a:endParaRPr lang="en-GB" sz="1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08582" y="606829"/>
            <a:ext cx="1867680" cy="5337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44951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1426" y="579594"/>
            <a:ext cx="6096000" cy="461664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</a:rPr>
              <a:t>Aorta-iliac arteries not assessed.</a:t>
            </a:r>
          </a:p>
          <a:p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400" b="1" dirty="0">
                <a:solidFill>
                  <a:srgbClr val="000000"/>
                </a:solidFill>
                <a:latin typeface="Arial" panose="020B0604020202020204" pitchFamily="34" charset="0"/>
              </a:rPr>
              <a:t>RIGHT</a:t>
            </a:r>
            <a:endParaRPr lang="en-GB" sz="1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sz="1400" b="1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endParaRPr lang="en-GB" sz="1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</a:rPr>
              <a:t>Pulsatile </a:t>
            </a:r>
            <a:r>
              <a:rPr lang="en-US" sz="1400" dirty="0" err="1">
                <a:solidFill>
                  <a:srgbClr val="000000"/>
                </a:solidFill>
                <a:latin typeface="Arial" panose="020B0604020202020204" pitchFamily="34" charset="0"/>
              </a:rPr>
              <a:t>triphasic</a:t>
            </a:r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</a:rPr>
              <a:t> waveforms in the CFA and PFA origin.</a:t>
            </a:r>
          </a:p>
          <a:p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</a:rPr>
              <a:t>The subtle thrombus in the proximal PFA remains and is not hemodynamically significant.</a:t>
            </a:r>
          </a:p>
          <a:p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</a:rPr>
              <a:t>Pulsatile </a:t>
            </a:r>
            <a:r>
              <a:rPr lang="en-US" sz="1400" dirty="0" err="1">
                <a:solidFill>
                  <a:srgbClr val="000000"/>
                </a:solidFill>
                <a:latin typeface="Arial" panose="020B0604020202020204" pitchFamily="34" charset="0"/>
              </a:rPr>
              <a:t>triphasic</a:t>
            </a:r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</a:rPr>
              <a:t> waveforms in SFA, Pop A, </a:t>
            </a:r>
            <a:r>
              <a:rPr lang="en-US" sz="1400" dirty="0" smtClean="0">
                <a:solidFill>
                  <a:srgbClr val="000000"/>
                </a:solidFill>
                <a:latin typeface="Arial" panose="020B0604020202020204" pitchFamily="34" charset="0"/>
              </a:rPr>
              <a:t>ATA and </a:t>
            </a:r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</a:rPr>
              <a:t>TPT </a:t>
            </a:r>
            <a:r>
              <a:rPr lang="en-US" sz="1400" dirty="0" smtClean="0">
                <a:solidFill>
                  <a:srgbClr val="000000"/>
                </a:solidFill>
                <a:latin typeface="Arial" panose="020B0604020202020204" pitchFamily="34" charset="0"/>
              </a:rPr>
              <a:t>with </a:t>
            </a:r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</a:rPr>
              <a:t>no significant disease</a:t>
            </a:r>
            <a:r>
              <a:rPr lang="en-US" sz="1400" dirty="0" smtClean="0">
                <a:solidFill>
                  <a:srgbClr val="000000"/>
                </a:solidFill>
                <a:latin typeface="Arial" panose="020B0604020202020204" pitchFamily="34" charset="0"/>
              </a:rPr>
              <a:t>.</a:t>
            </a:r>
          </a:p>
          <a:p>
            <a:endParaRPr lang="en-US" sz="1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US" sz="1400" dirty="0" smtClean="0">
                <a:solidFill>
                  <a:srgbClr val="000000"/>
                </a:solidFill>
                <a:latin typeface="Arial" panose="020B0604020202020204" pitchFamily="34" charset="0"/>
              </a:rPr>
              <a:t>Very short occlusion in the PTA origin. </a:t>
            </a:r>
            <a:endParaRPr lang="en-US" sz="1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</a:rPr>
              <a:t>Proximal </a:t>
            </a:r>
            <a:r>
              <a:rPr lang="en-US" sz="1400" dirty="0" smtClean="0">
                <a:solidFill>
                  <a:srgbClr val="000000"/>
                </a:solidFill>
                <a:latin typeface="Arial" panose="020B0604020202020204" pitchFamily="34" charset="0"/>
              </a:rPr>
              <a:t>Pero A </a:t>
            </a:r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</a:rPr>
              <a:t>occluded with retrograde flow in the patent distal Pero A.</a:t>
            </a:r>
          </a:p>
          <a:p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</a:rPr>
              <a:t>------------------------------</a:t>
            </a:r>
          </a:p>
          <a:p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</a:rPr>
              <a:t>Ryan Ward. MSc</a:t>
            </a:r>
          </a:p>
          <a:p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</a:rPr>
              <a:t>Vascular Clinical Scientist (HCPC 20969)</a:t>
            </a:r>
          </a:p>
          <a:p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</a:rPr>
              <a:t>Vascular Studies Unit</a:t>
            </a:r>
          </a:p>
          <a:p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</a:rPr>
              <a:t>01223 348117</a:t>
            </a:r>
            <a:endParaRPr lang="en-GB" sz="1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10958" y="448887"/>
            <a:ext cx="2035247" cy="5935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03721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46612" y="117693"/>
            <a:ext cx="3951316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Aorta-iliac arteries not assessed.</a:t>
            </a:r>
          </a:p>
          <a:p>
            <a:r>
              <a:rPr lang="en-GB" sz="1200" b="1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endParaRPr lang="en-GB" sz="12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sz="1200" b="1" dirty="0">
                <a:solidFill>
                  <a:srgbClr val="000000"/>
                </a:solidFill>
                <a:latin typeface="Arial" panose="020B0604020202020204" pitchFamily="34" charset="0"/>
              </a:rPr>
              <a:t>RIGHT</a:t>
            </a:r>
            <a:endParaRPr lang="en-GB" sz="12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sz="1200" b="1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endParaRPr lang="en-GB" sz="12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Pulsatile </a:t>
            </a:r>
            <a:r>
              <a:rPr lang="en-US" sz="1200" dirty="0" err="1">
                <a:solidFill>
                  <a:srgbClr val="000000"/>
                </a:solidFill>
                <a:latin typeface="Arial" panose="020B0604020202020204" pitchFamily="34" charset="0"/>
              </a:rPr>
              <a:t>triphasic</a:t>
            </a:r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 waveforms in the CFA and PFA origin.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Partial thrombus in the PFA origin approximately 3-4 cm from the origin.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Pulsatile </a:t>
            </a:r>
            <a:r>
              <a:rPr lang="en-US" sz="1200" dirty="0" err="1">
                <a:solidFill>
                  <a:srgbClr val="000000"/>
                </a:solidFill>
                <a:latin typeface="Arial" panose="020B0604020202020204" pitchFamily="34" charset="0"/>
              </a:rPr>
              <a:t>triphasic</a:t>
            </a:r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 waveforms in the SFA.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Low velocity </a:t>
            </a:r>
            <a:r>
              <a:rPr lang="en-US" sz="1200" dirty="0" err="1">
                <a:solidFill>
                  <a:srgbClr val="000000"/>
                </a:solidFill>
                <a:latin typeface="Arial" panose="020B0604020202020204" pitchFamily="34" charset="0"/>
              </a:rPr>
              <a:t>triphasic</a:t>
            </a:r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 waveforms throughout the Pop A but appears patent throughout.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Poor views of the ATA origin due to low flow. Low velocity </a:t>
            </a:r>
            <a:r>
              <a:rPr lang="en-US" sz="1200" dirty="0" err="1">
                <a:solidFill>
                  <a:srgbClr val="000000"/>
                </a:solidFill>
                <a:latin typeface="Arial" panose="020B0604020202020204" pitchFamily="34" charset="0"/>
              </a:rPr>
              <a:t>triphasic</a:t>
            </a:r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 waveforms throughout the patent ATA and DPA, suggestive of distal resistance. Possible distal emboli in the foot.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Tight &gt;75% stenosis in the distal TPT leading into the PTA.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Occluded Pero A throughout. 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PTA patent with pulsatile monophasic waveforms throughout.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Challenging assessment of the mixed echogenicity thrombus however does not appear acute.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------------------------------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Ryan Ward. MSc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Vascular Clinical Scientist (HCPC 20969)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Vascular Studies Unit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01223 348117</a:t>
            </a:r>
            <a:endParaRPr lang="en-GB" sz="1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4593" y="807987"/>
            <a:ext cx="1892037" cy="5359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2439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88422" y="189172"/>
            <a:ext cx="4549833" cy="5093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300" b="1" dirty="0">
                <a:solidFill>
                  <a:srgbClr val="000000"/>
                </a:solidFill>
                <a:latin typeface="Arial" panose="020B0604020202020204" pitchFamily="34" charset="0"/>
              </a:rPr>
              <a:t>CROSS OVER GRAFT</a:t>
            </a:r>
            <a:endParaRPr lang="en-GB" sz="13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sz="13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300" dirty="0">
                <a:solidFill>
                  <a:srgbClr val="000000"/>
                </a:solidFill>
                <a:latin typeface="Arial" panose="020B0604020202020204" pitchFamily="34" charset="0"/>
              </a:rPr>
              <a:t>Patent left EIA with pulsatile </a:t>
            </a:r>
            <a:r>
              <a:rPr lang="en-US" sz="1300" dirty="0" err="1">
                <a:solidFill>
                  <a:srgbClr val="000000"/>
                </a:solidFill>
                <a:latin typeface="Arial" panose="020B0604020202020204" pitchFamily="34" charset="0"/>
              </a:rPr>
              <a:t>triphasic</a:t>
            </a:r>
            <a:r>
              <a:rPr lang="en-US" sz="1300" dirty="0">
                <a:solidFill>
                  <a:srgbClr val="000000"/>
                </a:solidFill>
                <a:latin typeface="Arial" panose="020B0604020202020204" pitchFamily="34" charset="0"/>
              </a:rPr>
              <a:t> waveforms in the left CFA.</a:t>
            </a:r>
          </a:p>
          <a:p>
            <a:r>
              <a:rPr lang="en-GB" sz="13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300" dirty="0">
                <a:solidFill>
                  <a:srgbClr val="000000"/>
                </a:solidFill>
                <a:latin typeface="Arial" panose="020B0604020202020204" pitchFamily="34" charset="0"/>
              </a:rPr>
              <a:t>Patent left to right cross over graft with pulsatile monophasic waveforms throughout.</a:t>
            </a:r>
          </a:p>
          <a:p>
            <a:r>
              <a:rPr lang="en-GB" sz="13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300" dirty="0">
                <a:solidFill>
                  <a:srgbClr val="000000"/>
                </a:solidFill>
                <a:latin typeface="Arial" panose="020B0604020202020204" pitchFamily="34" charset="0"/>
              </a:rPr>
              <a:t>Patent left PFA outflow.</a:t>
            </a:r>
          </a:p>
          <a:p>
            <a:r>
              <a:rPr lang="en-GB" sz="13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300" b="1" dirty="0">
                <a:solidFill>
                  <a:srgbClr val="000000"/>
                </a:solidFill>
                <a:latin typeface="Arial" panose="020B0604020202020204" pitchFamily="34" charset="0"/>
              </a:rPr>
              <a:t>CROSS OVER TO RIGHT PTA VEIN GRAFT</a:t>
            </a:r>
            <a:endParaRPr lang="en-US" sz="13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sz="1300" b="1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endParaRPr lang="en-GB" sz="13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US" sz="1300" dirty="0">
                <a:solidFill>
                  <a:srgbClr val="000000"/>
                </a:solidFill>
                <a:latin typeface="Arial" panose="020B0604020202020204" pitchFamily="34" charset="0"/>
              </a:rPr>
              <a:t>The vein graft appears occluded from the origin for an extremely short section, approximately 1 cm.</a:t>
            </a:r>
          </a:p>
          <a:p>
            <a:r>
              <a:rPr lang="en-GB" sz="13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300" dirty="0">
                <a:solidFill>
                  <a:srgbClr val="000000"/>
                </a:solidFill>
                <a:latin typeface="Arial" panose="020B0604020202020204" pitchFamily="34" charset="0"/>
              </a:rPr>
              <a:t>The remaining vein graft is compressible and can be augmented to demonstrate flow, confirming patency.</a:t>
            </a:r>
          </a:p>
          <a:p>
            <a:r>
              <a:rPr lang="en-GB" sz="13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300" dirty="0">
                <a:solidFill>
                  <a:srgbClr val="000000"/>
                </a:solidFill>
                <a:latin typeface="Arial" panose="020B0604020202020204" pitchFamily="34" charset="0"/>
              </a:rPr>
              <a:t>The PTA is patent with extremely damped monophasic flow.</a:t>
            </a:r>
          </a:p>
          <a:p>
            <a:r>
              <a:rPr lang="en-GB" sz="13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300" dirty="0">
                <a:solidFill>
                  <a:srgbClr val="000000"/>
                </a:solidFill>
                <a:latin typeface="Arial" panose="020B0604020202020204" pitchFamily="34" charset="0"/>
              </a:rPr>
              <a:t>------------------------------</a:t>
            </a:r>
          </a:p>
          <a:p>
            <a:r>
              <a:rPr lang="en-GB" sz="1300" dirty="0">
                <a:solidFill>
                  <a:srgbClr val="000000"/>
                </a:solidFill>
                <a:latin typeface="Arial" panose="020B0604020202020204" pitchFamily="34" charset="0"/>
              </a:rPr>
              <a:t>Ryan Ward. MSc</a:t>
            </a:r>
          </a:p>
          <a:p>
            <a:r>
              <a:rPr lang="en-GB" sz="1300" dirty="0">
                <a:solidFill>
                  <a:srgbClr val="000000"/>
                </a:solidFill>
                <a:latin typeface="Arial" panose="020B0604020202020204" pitchFamily="34" charset="0"/>
              </a:rPr>
              <a:t>Vascular Clinical Scientist (HCPC 20969)</a:t>
            </a:r>
          </a:p>
          <a:p>
            <a:r>
              <a:rPr lang="en-GB" sz="1300" dirty="0">
                <a:solidFill>
                  <a:srgbClr val="000000"/>
                </a:solidFill>
                <a:latin typeface="Arial" panose="020B0604020202020204" pitchFamily="34" charset="0"/>
              </a:rPr>
              <a:t>Vascular Studies Unit</a:t>
            </a:r>
          </a:p>
          <a:p>
            <a:r>
              <a:rPr lang="en-GB" sz="1300" dirty="0">
                <a:solidFill>
                  <a:srgbClr val="000000"/>
                </a:solidFill>
                <a:latin typeface="Arial" panose="020B0604020202020204" pitchFamily="34" charset="0"/>
              </a:rPr>
              <a:t>01223 348117</a:t>
            </a:r>
            <a:endParaRPr lang="en-GB" sz="13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88457" y="324196"/>
            <a:ext cx="2040154" cy="5746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72096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13112" y="161969"/>
            <a:ext cx="5381106" cy="65879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Aorta-iliac arteries not assessed.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200" b="1" dirty="0">
                <a:solidFill>
                  <a:srgbClr val="000000"/>
                </a:solidFill>
                <a:latin typeface="Arial" panose="020B0604020202020204" pitchFamily="34" charset="0"/>
              </a:rPr>
              <a:t>RIGHT</a:t>
            </a:r>
            <a:endParaRPr lang="en-GB" sz="12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sz="1200" b="1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endParaRPr lang="en-GB" sz="12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Pulsatile monophasic waveforms in the proximal CFA.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+/- 75% stenosis in the distal CFA. Densely calcified CFA.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Patent PFA with disturbed monophasic flow.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Proximal SFA patent for approximately 6-8 cm before occluding.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Monophasic flow returns in the proximal Pop A.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+/- 75% stenosis in the calcified mid Pop A.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Mid ATA occluded. Distal ATA and DPA patent with barely pulsatile monophasic flow.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Patent Pero A with damped monophasic flow distally.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Patent proximal to mid PTA.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Several short occlusions in the heavily calcified distal PTA.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200" u="sng" dirty="0">
                <a:solidFill>
                  <a:srgbClr val="000000"/>
                </a:solidFill>
                <a:latin typeface="Arial" panose="020B0604020202020204" pitchFamily="34" charset="0"/>
              </a:rPr>
              <a:t>Vein map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The LSV is straight a reasonable </a:t>
            </a:r>
            <a:r>
              <a:rPr lang="en-US" sz="1200" dirty="0" err="1">
                <a:solidFill>
                  <a:srgbClr val="000000"/>
                </a:solidFill>
                <a:latin typeface="Arial" panose="020B0604020202020204" pitchFamily="34" charset="0"/>
              </a:rPr>
              <a:t>calibre</a:t>
            </a:r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 (3-4 mm) from the proximal thigh to the mid calf.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------------------------------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Ryan Ward. MSc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Vascular Clinical Scientist (HCPC 20969)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Vascular Studies Unit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01223 348117</a:t>
            </a:r>
            <a:endParaRPr lang="en-GB" sz="1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21547" y="241069"/>
            <a:ext cx="2138462" cy="6157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88947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04306" y="613121"/>
            <a:ext cx="399288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</a:rPr>
              <a:t>Aorta-iliac arteries not assessed.</a:t>
            </a:r>
          </a:p>
          <a:p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400" b="1" dirty="0">
                <a:solidFill>
                  <a:srgbClr val="000000"/>
                </a:solidFill>
                <a:latin typeface="Arial" panose="020B0604020202020204" pitchFamily="34" charset="0"/>
              </a:rPr>
              <a:t>RIGHT</a:t>
            </a:r>
            <a:endParaRPr lang="en-GB" sz="1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sz="1400" b="1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endParaRPr lang="en-GB" sz="1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</a:rPr>
              <a:t>Pulsatile </a:t>
            </a:r>
            <a:r>
              <a:rPr lang="en-US" sz="1400" dirty="0" err="1">
                <a:solidFill>
                  <a:srgbClr val="000000"/>
                </a:solidFill>
                <a:latin typeface="Arial" panose="020B0604020202020204" pitchFamily="34" charset="0"/>
              </a:rPr>
              <a:t>triphasic</a:t>
            </a:r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</a:rPr>
              <a:t> waveforms in the CFA, PFA origin, SFA, Pop A, Pero A, ATA and DPA with no significant disease.</a:t>
            </a:r>
          </a:p>
          <a:p>
            <a:r>
              <a:rPr lang="en-GB" sz="1400" b="1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endParaRPr lang="en-GB" sz="1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</a:rPr>
              <a:t>Short occlusion of the PTA with extremely well </a:t>
            </a:r>
            <a:r>
              <a:rPr lang="en-US" sz="1400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collateralised</a:t>
            </a:r>
            <a:r>
              <a:rPr lang="en-US" sz="1400" dirty="0" smtClean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</a:rPr>
              <a:t>flow distal to the occlusion. Pulsatile </a:t>
            </a:r>
            <a:r>
              <a:rPr lang="en-US" sz="1400" dirty="0" err="1">
                <a:solidFill>
                  <a:srgbClr val="000000"/>
                </a:solidFill>
                <a:latin typeface="Arial" panose="020B0604020202020204" pitchFamily="34" charset="0"/>
              </a:rPr>
              <a:t>triphasic</a:t>
            </a:r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</a:rPr>
              <a:t> waveforms in the distal PTA.</a:t>
            </a:r>
          </a:p>
          <a:p>
            <a:r>
              <a:rPr lang="en-GB" sz="1400" b="1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endParaRPr lang="en-GB" sz="1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sz="1400" b="1" u="sng" dirty="0">
                <a:solidFill>
                  <a:srgbClr val="000000"/>
                </a:solidFill>
                <a:latin typeface="Arial" panose="020B0604020202020204" pitchFamily="34" charset="0"/>
              </a:rPr>
              <a:t>Toe pressures</a:t>
            </a:r>
            <a:endParaRPr lang="en-GB" sz="1400" u="sng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sz="1400" b="1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endParaRPr lang="en-GB" sz="1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sz="1400" u="sng" dirty="0">
                <a:solidFill>
                  <a:srgbClr val="000000"/>
                </a:solidFill>
                <a:latin typeface="Arial" panose="020B0604020202020204" pitchFamily="34" charset="0"/>
              </a:rPr>
              <a:t>RIGHT</a:t>
            </a:r>
          </a:p>
          <a:p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400" u="sng" dirty="0">
                <a:solidFill>
                  <a:srgbClr val="000000"/>
                </a:solidFill>
                <a:latin typeface="Arial" panose="020B0604020202020204" pitchFamily="34" charset="0"/>
              </a:rPr>
              <a:t>First toe: 112 mmHg</a:t>
            </a:r>
          </a:p>
          <a:p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400" u="sng" dirty="0">
                <a:solidFill>
                  <a:srgbClr val="000000"/>
                </a:solidFill>
                <a:latin typeface="Arial" panose="020B0604020202020204" pitchFamily="34" charset="0"/>
              </a:rPr>
              <a:t>LEFT</a:t>
            </a:r>
          </a:p>
          <a:p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400" u="sng" dirty="0">
                <a:solidFill>
                  <a:srgbClr val="000000"/>
                </a:solidFill>
                <a:latin typeface="Arial" panose="020B0604020202020204" pitchFamily="34" charset="0"/>
              </a:rPr>
              <a:t>Second toe: 55 mmHg</a:t>
            </a:r>
          </a:p>
          <a:p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</a:rPr>
              <a:t>------------------------------</a:t>
            </a:r>
          </a:p>
          <a:p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</a:rPr>
              <a:t>Ryan Ward. MSc</a:t>
            </a:r>
          </a:p>
          <a:p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</a:rPr>
              <a:t>Vascular Clinical Scientist (HCPC 20969)</a:t>
            </a:r>
          </a:p>
          <a:p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</a:rPr>
              <a:t>Vascular Studies Unit</a:t>
            </a:r>
          </a:p>
          <a:p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</a:rPr>
              <a:t>01223 348117</a:t>
            </a:r>
            <a:endParaRPr lang="en-GB" sz="1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3670" y="613121"/>
            <a:ext cx="2369500" cy="5777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43926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29491" y="388539"/>
            <a:ext cx="4009505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</a:rPr>
              <a:t>Aorta-iliac arteries not assessed.</a:t>
            </a:r>
          </a:p>
          <a:p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400" b="1" dirty="0">
                <a:solidFill>
                  <a:srgbClr val="000000"/>
                </a:solidFill>
                <a:latin typeface="Arial" panose="020B0604020202020204" pitchFamily="34" charset="0"/>
              </a:rPr>
              <a:t>LEFT</a:t>
            </a:r>
            <a:endParaRPr lang="en-GB" sz="1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sz="1400" b="1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endParaRPr lang="en-GB" sz="1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</a:rPr>
              <a:t>Pulsatile </a:t>
            </a:r>
            <a:r>
              <a:rPr lang="en-US" sz="1400" dirty="0" err="1">
                <a:solidFill>
                  <a:srgbClr val="000000"/>
                </a:solidFill>
                <a:latin typeface="Arial" panose="020B0604020202020204" pitchFamily="34" charset="0"/>
              </a:rPr>
              <a:t>triphasic</a:t>
            </a:r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</a:rPr>
              <a:t> waveforms in the CFA, PFA origin, SFA and Pop A with no significant disease.</a:t>
            </a:r>
          </a:p>
          <a:p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</a:rPr>
              <a:t>Elevated velocities in the ATA origin but &lt;50% stenosis.</a:t>
            </a:r>
          </a:p>
          <a:p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</a:rPr>
              <a:t>&lt;50% stenosis in the mid-distal vessel.</a:t>
            </a:r>
          </a:p>
          <a:p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</a:rPr>
              <a:t>Small </a:t>
            </a:r>
            <a:r>
              <a:rPr lang="en-US" sz="1400" dirty="0" err="1">
                <a:solidFill>
                  <a:srgbClr val="000000"/>
                </a:solidFill>
                <a:latin typeface="Arial" panose="020B0604020202020204" pitchFamily="34" charset="0"/>
              </a:rPr>
              <a:t>calibre</a:t>
            </a:r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</a:rPr>
              <a:t> distal ATA with flow leaving via collaterals.</a:t>
            </a:r>
          </a:p>
          <a:p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</a:rPr>
              <a:t>DPA origin patent with pulsatile monophasic waveforms.</a:t>
            </a:r>
          </a:p>
          <a:p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</a:rPr>
              <a:t>PTA and Pero A not assessed as no intervention performed since previous angioplasty.</a:t>
            </a:r>
          </a:p>
          <a:p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</a:rPr>
              <a:t>------------------------------</a:t>
            </a:r>
          </a:p>
          <a:p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</a:rPr>
              <a:t>Ryan Ward. MSc</a:t>
            </a:r>
          </a:p>
          <a:p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</a:rPr>
              <a:t>Vascular Clinical Scientist (HCPC 20969)</a:t>
            </a:r>
          </a:p>
          <a:p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</a:rPr>
              <a:t>Vascular Studies Unit</a:t>
            </a:r>
          </a:p>
          <a:p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</a:rPr>
              <a:t>01223 348117</a:t>
            </a:r>
            <a:endParaRPr lang="en-GB" sz="1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86861" y="318357"/>
            <a:ext cx="2164169" cy="6049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12800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79863" y="126314"/>
            <a:ext cx="3843251" cy="64017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dirty="0" smtClean="0">
                <a:solidFill>
                  <a:srgbClr val="000000"/>
                </a:solidFill>
                <a:latin typeface="Arial" panose="020B0604020202020204" pitchFamily="34" charset="0"/>
              </a:rPr>
              <a:t>Normal calibre abdominal aorta (1.5 cm).</a:t>
            </a:r>
          </a:p>
          <a:p>
            <a:endParaRPr lang="en-GB" sz="1000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sz="1000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LEFT</a:t>
            </a:r>
            <a:endParaRPr lang="en-GB" sz="10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</a:rPr>
              <a:t>Patent CIA with </a:t>
            </a:r>
            <a:r>
              <a:rPr lang="en-US" sz="1000" dirty="0" err="1">
                <a:solidFill>
                  <a:srgbClr val="000000"/>
                </a:solidFill>
                <a:latin typeface="Arial" panose="020B0604020202020204" pitchFamily="34" charset="0"/>
              </a:rPr>
              <a:t>triphasic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</a:rPr>
              <a:t> waveforms.</a:t>
            </a:r>
          </a:p>
          <a:p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</a:rPr>
              <a:t>&gt;75% stenosis in the proximal EIA.</a:t>
            </a:r>
          </a:p>
          <a:p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</a:rPr>
              <a:t>&gt;50% stenosis in the mid EIA.</a:t>
            </a:r>
          </a:p>
          <a:p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</a:rPr>
              <a:t>Pulsatile disturbed monophasic flow in the CFA and PFA origin.</a:t>
            </a:r>
          </a:p>
          <a:p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</a:rPr>
              <a:t>The SFA is densely calcified and occludes approximately 4-6 cm from the origin, with flow returning in the proximal-mid Pop A.</a:t>
            </a:r>
          </a:p>
          <a:p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</a:rPr>
              <a:t>Extremely damped monophasic flow in the Pop A.</a:t>
            </a:r>
          </a:p>
          <a:p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</a:rPr>
              <a:t>Pero A, ATA and DPA patent throughout with barely pulsatile monophasic flow.</a:t>
            </a:r>
          </a:p>
          <a:p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</a:rPr>
              <a:t>The proximal PTA is poorly </a:t>
            </a:r>
            <a:r>
              <a:rPr lang="en-US" sz="1000" dirty="0" err="1">
                <a:solidFill>
                  <a:srgbClr val="000000"/>
                </a:solidFill>
                <a:latin typeface="Arial" panose="020B0604020202020204" pitchFamily="34" charset="0"/>
              </a:rPr>
              <a:t>visualised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</a:rPr>
              <a:t> due to low flow.</a:t>
            </a:r>
          </a:p>
          <a:p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</a:rPr>
              <a:t>Mid to distal PTA patent with barely pulsatile monophasic flow.</a:t>
            </a:r>
          </a:p>
          <a:p>
            <a:r>
              <a:rPr lang="en-GB" sz="1000" b="1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endParaRPr lang="en-GB" sz="10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sz="1000" b="1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endParaRPr lang="en-GB" sz="10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sz="1000" u="sng" dirty="0">
                <a:solidFill>
                  <a:srgbClr val="000000"/>
                </a:solidFill>
                <a:latin typeface="Arial" panose="020B0604020202020204" pitchFamily="34" charset="0"/>
              </a:rPr>
              <a:t>Vein map</a:t>
            </a:r>
          </a:p>
          <a:p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</a:rPr>
              <a:t>The LSV is straight a reasonable </a:t>
            </a:r>
            <a:r>
              <a:rPr lang="en-US" sz="1000" dirty="0" err="1">
                <a:solidFill>
                  <a:srgbClr val="000000"/>
                </a:solidFill>
                <a:latin typeface="Arial" panose="020B0604020202020204" pitchFamily="34" charset="0"/>
              </a:rPr>
              <a:t>calibre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</a:rPr>
              <a:t> to the distal thigh, however focal partial thrombophlebitis seen in the distal thigh LSV.</a:t>
            </a:r>
          </a:p>
          <a:p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</a:rPr>
              <a:t>The anterior accessory saphenous vein, which tracks parallel to the LSV, is straight, a reasonable </a:t>
            </a:r>
            <a:r>
              <a:rPr lang="en-US" sz="1000" dirty="0" err="1">
                <a:solidFill>
                  <a:srgbClr val="000000"/>
                </a:solidFill>
                <a:latin typeface="Arial" panose="020B0604020202020204" pitchFamily="34" charset="0"/>
              </a:rPr>
              <a:t>calibre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</a:rPr>
              <a:t> throughout the thigh and into the proximal calf, and is free from thrombophlebitis.</a:t>
            </a:r>
          </a:p>
          <a:p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</a:rPr>
              <a:t>------------------------------</a:t>
            </a:r>
          </a:p>
          <a:p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</a:rPr>
              <a:t>Ryan Ward. MSc</a:t>
            </a:r>
          </a:p>
          <a:p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</a:rPr>
              <a:t>Vascular Clinical Scientist (HCPC 20969)</a:t>
            </a:r>
          </a:p>
          <a:p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</a:rPr>
              <a:t>Vascular Studies Unit</a:t>
            </a:r>
          </a:p>
          <a:p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</a:rPr>
              <a:t>01223 348117</a:t>
            </a:r>
          </a:p>
          <a:p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endParaRPr lang="en-GB" sz="1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1097" y="265465"/>
            <a:ext cx="2316788" cy="6123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436748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37804" y="358656"/>
            <a:ext cx="3959629" cy="601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i="1" dirty="0">
                <a:solidFill>
                  <a:srgbClr val="000000"/>
                </a:solidFill>
                <a:latin typeface="Arial" panose="020B0604020202020204" pitchFamily="34" charset="0"/>
              </a:rPr>
              <a:t>To reduce the potential exposure to both staff and patients during the Covid pandemic, a focal scan was performed only.</a:t>
            </a:r>
            <a:endParaRPr lang="en-US" sz="11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sz="11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100" dirty="0">
                <a:solidFill>
                  <a:srgbClr val="000000"/>
                </a:solidFill>
                <a:latin typeface="Arial" panose="020B0604020202020204" pitchFamily="34" charset="0"/>
              </a:rPr>
              <a:t>Aorta-iliac arteries not assessed.</a:t>
            </a:r>
          </a:p>
          <a:p>
            <a:r>
              <a:rPr lang="en-GB" sz="1100" b="1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endParaRPr lang="en-GB" sz="11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sz="1100" b="1" dirty="0">
                <a:solidFill>
                  <a:srgbClr val="000000"/>
                </a:solidFill>
                <a:latin typeface="Arial" panose="020B0604020202020204" pitchFamily="34" charset="0"/>
              </a:rPr>
              <a:t>LEFT</a:t>
            </a:r>
            <a:endParaRPr lang="en-GB" sz="11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sz="1100" b="1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endParaRPr lang="en-GB" sz="11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</a:rPr>
              <a:t>Pulsatile </a:t>
            </a:r>
            <a:r>
              <a:rPr lang="en-US" sz="1100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triphasic</a:t>
            </a:r>
            <a:r>
              <a:rPr lang="en-US" sz="1100" dirty="0" smtClean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</a:rPr>
              <a:t>waveforms in the CFA, PFA origin and proximal SFA.</a:t>
            </a:r>
          </a:p>
          <a:p>
            <a:r>
              <a:rPr lang="en-GB" sz="11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</a:rPr>
              <a:t>SFA occludes in the mid thigh.</a:t>
            </a:r>
          </a:p>
          <a:p>
            <a:r>
              <a:rPr lang="en-GB" sz="11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</a:rPr>
              <a:t>Remaining SFA and Pop A not assessed as known occlusion.</a:t>
            </a:r>
          </a:p>
          <a:p>
            <a:r>
              <a:rPr lang="en-GB" sz="11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</a:rPr>
              <a:t>Patent ATA via the </a:t>
            </a:r>
            <a:r>
              <a:rPr lang="en-US" sz="1100" dirty="0" smtClean="0">
                <a:solidFill>
                  <a:srgbClr val="000000"/>
                </a:solidFill>
                <a:latin typeface="Arial" panose="020B0604020202020204" pitchFamily="34" charset="0"/>
              </a:rPr>
              <a:t>anterior </a:t>
            </a:r>
            <a:r>
              <a:rPr lang="en-US" sz="1100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tibial</a:t>
            </a:r>
            <a:r>
              <a:rPr lang="en-US" sz="1100" dirty="0" smtClean="0">
                <a:solidFill>
                  <a:srgbClr val="000000"/>
                </a:solidFill>
                <a:latin typeface="Arial" panose="020B0604020202020204" pitchFamily="34" charset="0"/>
              </a:rPr>
              <a:t> recurrent artery. </a:t>
            </a:r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</a:rPr>
              <a:t>Extremely damped monophasic waveforms throughout, with a distal occlusion in the distal ATA/proximal DPA.</a:t>
            </a:r>
          </a:p>
          <a:p>
            <a:r>
              <a:rPr lang="en-GB" sz="11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100" dirty="0">
                <a:solidFill>
                  <a:srgbClr val="000000"/>
                </a:solidFill>
                <a:latin typeface="Arial" panose="020B0604020202020204" pitchFamily="34" charset="0"/>
              </a:rPr>
              <a:t>TPT patent via collaterals. </a:t>
            </a:r>
          </a:p>
          <a:p>
            <a:r>
              <a:rPr lang="en-GB" sz="11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100" dirty="0" smtClean="0">
                <a:solidFill>
                  <a:srgbClr val="000000"/>
                </a:solidFill>
                <a:latin typeface="Arial" panose="020B0604020202020204" pitchFamily="34" charset="0"/>
              </a:rPr>
              <a:t>Extremely </a:t>
            </a:r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</a:rPr>
              <a:t>damped monophasic waveforms throughout the PTA, with a distal occlusion at the level of the ankle, with a clear established collateral.</a:t>
            </a:r>
          </a:p>
          <a:p>
            <a:r>
              <a:rPr lang="en-GB" sz="11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</a:rPr>
              <a:t>Challenging views of the Pero A due to low flow but appears patent in the proximal and distal vessel with no flow seen in the mid vessel.</a:t>
            </a:r>
          </a:p>
          <a:p>
            <a:r>
              <a:rPr lang="en-GB" sz="11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100" dirty="0">
                <a:solidFill>
                  <a:srgbClr val="000000"/>
                </a:solidFill>
                <a:latin typeface="Arial" panose="020B0604020202020204" pitchFamily="34" charset="0"/>
              </a:rPr>
              <a:t>------------------------------</a:t>
            </a:r>
          </a:p>
          <a:p>
            <a:r>
              <a:rPr lang="en-GB" sz="1100" dirty="0">
                <a:solidFill>
                  <a:srgbClr val="000000"/>
                </a:solidFill>
                <a:latin typeface="Arial" panose="020B0604020202020204" pitchFamily="34" charset="0"/>
              </a:rPr>
              <a:t>Ryan Ward. MSc</a:t>
            </a:r>
          </a:p>
          <a:p>
            <a:r>
              <a:rPr lang="en-GB" sz="1100" dirty="0">
                <a:solidFill>
                  <a:srgbClr val="000000"/>
                </a:solidFill>
                <a:latin typeface="Arial" panose="020B0604020202020204" pitchFamily="34" charset="0"/>
              </a:rPr>
              <a:t>Vascular Clinical Scientist (HCPC 20969)</a:t>
            </a:r>
          </a:p>
          <a:p>
            <a:r>
              <a:rPr lang="en-GB" sz="1100" dirty="0">
                <a:solidFill>
                  <a:srgbClr val="000000"/>
                </a:solidFill>
                <a:latin typeface="Arial" panose="020B0604020202020204" pitchFamily="34" charset="0"/>
              </a:rPr>
              <a:t>Vascular Studies Unit</a:t>
            </a:r>
          </a:p>
          <a:p>
            <a:r>
              <a:rPr lang="en-GB" sz="1100" dirty="0">
                <a:solidFill>
                  <a:srgbClr val="000000"/>
                </a:solidFill>
                <a:latin typeface="Arial" panose="020B0604020202020204" pitchFamily="34" charset="0"/>
              </a:rPr>
              <a:t>01223 348117</a:t>
            </a:r>
          </a:p>
          <a:p>
            <a:r>
              <a:rPr lang="en-GB" sz="11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endParaRPr lang="en-GB" sz="11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61168" y="358656"/>
            <a:ext cx="2172840" cy="5807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555859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45774" y="111575"/>
            <a:ext cx="3444240" cy="1206638"/>
          </a:xfrm>
        </p:spPr>
        <p:txBody>
          <a:bodyPr/>
          <a:lstStyle/>
          <a:p>
            <a:r>
              <a:rPr lang="en-GB" dirty="0" smtClean="0"/>
              <a:t>Neonatal scan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936567" y="1530199"/>
            <a:ext cx="4283825" cy="51532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00" dirty="0">
                <a:solidFill>
                  <a:srgbClr val="000000"/>
                </a:solidFill>
                <a:latin typeface="Arial" panose="020B0604020202020204" pitchFamily="34" charset="0"/>
              </a:rPr>
              <a:t>Aorta patent with </a:t>
            </a:r>
            <a:r>
              <a:rPr lang="en-US" sz="1300" dirty="0" err="1">
                <a:solidFill>
                  <a:srgbClr val="000000"/>
                </a:solidFill>
                <a:latin typeface="Arial" panose="020B0604020202020204" pitchFamily="34" charset="0"/>
              </a:rPr>
              <a:t>triphasic</a:t>
            </a:r>
            <a:r>
              <a:rPr lang="en-US" sz="1300" dirty="0">
                <a:solidFill>
                  <a:srgbClr val="000000"/>
                </a:solidFill>
                <a:latin typeface="Arial" panose="020B0604020202020204" pitchFamily="34" charset="0"/>
              </a:rPr>
              <a:t> waveforms.</a:t>
            </a:r>
          </a:p>
          <a:p>
            <a:r>
              <a:rPr lang="en-GB" sz="13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300" b="1" dirty="0">
                <a:solidFill>
                  <a:srgbClr val="000000"/>
                </a:solidFill>
                <a:latin typeface="Arial" panose="020B0604020202020204" pitchFamily="34" charset="0"/>
              </a:rPr>
              <a:t>RIGHT</a:t>
            </a:r>
            <a:endParaRPr lang="en-GB" sz="13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sz="13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300" dirty="0">
                <a:solidFill>
                  <a:srgbClr val="000000"/>
                </a:solidFill>
                <a:latin typeface="Arial" panose="020B0604020202020204" pitchFamily="34" charset="0"/>
              </a:rPr>
              <a:t>CIA patent with </a:t>
            </a:r>
            <a:r>
              <a:rPr lang="en-US" sz="1300" dirty="0" err="1">
                <a:solidFill>
                  <a:srgbClr val="000000"/>
                </a:solidFill>
                <a:latin typeface="Arial" panose="020B0604020202020204" pitchFamily="34" charset="0"/>
              </a:rPr>
              <a:t>triphasic</a:t>
            </a:r>
            <a:r>
              <a:rPr lang="en-US" sz="1300" dirty="0">
                <a:solidFill>
                  <a:srgbClr val="000000"/>
                </a:solidFill>
                <a:latin typeface="Arial" panose="020B0604020202020204" pitchFamily="34" charset="0"/>
              </a:rPr>
              <a:t> waveforms.</a:t>
            </a:r>
          </a:p>
          <a:p>
            <a:r>
              <a:rPr lang="en-GB" sz="13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300" dirty="0">
                <a:solidFill>
                  <a:srgbClr val="000000"/>
                </a:solidFill>
                <a:latin typeface="Arial" panose="020B0604020202020204" pitchFamily="34" charset="0"/>
              </a:rPr>
              <a:t>Patent IIA.</a:t>
            </a:r>
          </a:p>
          <a:p>
            <a:r>
              <a:rPr lang="en-GB" sz="13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300" dirty="0">
                <a:solidFill>
                  <a:srgbClr val="000000"/>
                </a:solidFill>
                <a:latin typeface="Arial" panose="020B0604020202020204" pitchFamily="34" charset="0"/>
              </a:rPr>
              <a:t>Clear visual reduced </a:t>
            </a:r>
            <a:r>
              <a:rPr lang="en-US" sz="1300" dirty="0" err="1">
                <a:solidFill>
                  <a:srgbClr val="000000"/>
                </a:solidFill>
                <a:latin typeface="Arial" panose="020B0604020202020204" pitchFamily="34" charset="0"/>
              </a:rPr>
              <a:t>calibre</a:t>
            </a:r>
            <a:r>
              <a:rPr lang="en-US" sz="1300" dirty="0">
                <a:solidFill>
                  <a:srgbClr val="000000"/>
                </a:solidFill>
                <a:latin typeface="Arial" panose="020B0604020202020204" pitchFamily="34" charset="0"/>
              </a:rPr>
              <a:t> and elevated velocities in the EIA origin causing a +/- 75% stenosis (difficult to obtain a reliable velocity measurements due to movement).</a:t>
            </a:r>
          </a:p>
          <a:p>
            <a:r>
              <a:rPr lang="en-GB" sz="13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300" dirty="0">
                <a:solidFill>
                  <a:srgbClr val="000000"/>
                </a:solidFill>
                <a:latin typeface="Arial" panose="020B0604020202020204" pitchFamily="34" charset="0"/>
              </a:rPr>
              <a:t>Pulsatile monophasic waveforms in the CFA, PFA, SFA and proximal Pop A.</a:t>
            </a:r>
          </a:p>
          <a:p>
            <a:r>
              <a:rPr lang="en-GB" sz="13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300" b="1" dirty="0">
                <a:solidFill>
                  <a:srgbClr val="000000"/>
                </a:solidFill>
                <a:latin typeface="Arial" panose="020B0604020202020204" pitchFamily="34" charset="0"/>
              </a:rPr>
              <a:t>LEFT</a:t>
            </a:r>
            <a:endParaRPr lang="en-GB" sz="13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sz="1300" b="1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endParaRPr lang="en-GB" sz="13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US" sz="1300" dirty="0">
                <a:solidFill>
                  <a:srgbClr val="000000"/>
                </a:solidFill>
                <a:latin typeface="Arial" panose="020B0604020202020204" pitchFamily="34" charset="0"/>
              </a:rPr>
              <a:t>Pulsatile </a:t>
            </a:r>
            <a:r>
              <a:rPr lang="en-US" sz="1300" dirty="0" err="1">
                <a:solidFill>
                  <a:srgbClr val="000000"/>
                </a:solidFill>
                <a:latin typeface="Arial" panose="020B0604020202020204" pitchFamily="34" charset="0"/>
              </a:rPr>
              <a:t>triphasic</a:t>
            </a:r>
            <a:r>
              <a:rPr lang="en-US" sz="1300" dirty="0">
                <a:solidFill>
                  <a:srgbClr val="000000"/>
                </a:solidFill>
                <a:latin typeface="Arial" panose="020B0604020202020204" pitchFamily="34" charset="0"/>
              </a:rPr>
              <a:t> waveforms in the CFA.</a:t>
            </a:r>
          </a:p>
          <a:p>
            <a:r>
              <a:rPr lang="en-GB" sz="13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300" dirty="0">
                <a:solidFill>
                  <a:srgbClr val="000000"/>
                </a:solidFill>
                <a:latin typeface="Arial" panose="020B0604020202020204" pitchFamily="34" charset="0"/>
              </a:rPr>
              <a:t>------------------------------</a:t>
            </a:r>
          </a:p>
          <a:p>
            <a:r>
              <a:rPr lang="en-GB" sz="1300" dirty="0">
                <a:solidFill>
                  <a:srgbClr val="000000"/>
                </a:solidFill>
                <a:latin typeface="Arial" panose="020B0604020202020204" pitchFamily="34" charset="0"/>
              </a:rPr>
              <a:t>Ryan Ward. MSc</a:t>
            </a:r>
          </a:p>
          <a:p>
            <a:r>
              <a:rPr lang="en-GB" sz="1300" dirty="0">
                <a:solidFill>
                  <a:srgbClr val="000000"/>
                </a:solidFill>
                <a:latin typeface="Arial" panose="020B0604020202020204" pitchFamily="34" charset="0"/>
              </a:rPr>
              <a:t>Vascular Clinical Scientist (HCPC 20969)</a:t>
            </a:r>
          </a:p>
          <a:p>
            <a:r>
              <a:rPr lang="en-GB" sz="1300" dirty="0">
                <a:solidFill>
                  <a:srgbClr val="000000"/>
                </a:solidFill>
                <a:latin typeface="Arial" panose="020B0604020202020204" pitchFamily="34" charset="0"/>
              </a:rPr>
              <a:t>Vascular Studies Unit</a:t>
            </a:r>
          </a:p>
          <a:p>
            <a:r>
              <a:rPr lang="en-GB" sz="1300" dirty="0">
                <a:solidFill>
                  <a:srgbClr val="000000"/>
                </a:solidFill>
                <a:latin typeface="Arial" panose="020B0604020202020204" pitchFamily="34" charset="0"/>
              </a:rPr>
              <a:t>01223 348117</a:t>
            </a:r>
            <a:endParaRPr lang="en-GB" sz="13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53337" y="714894"/>
            <a:ext cx="2355187" cy="5672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751617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13360" y="148471"/>
            <a:ext cx="5148349" cy="670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</a:rPr>
              <a:t>Aorta-iliac arteries not assessed.</a:t>
            </a:r>
          </a:p>
          <a:p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000" b="1" dirty="0">
                <a:solidFill>
                  <a:srgbClr val="000000"/>
                </a:solidFill>
                <a:latin typeface="Arial" panose="020B0604020202020204" pitchFamily="34" charset="0"/>
              </a:rPr>
              <a:t>RIGHT</a:t>
            </a:r>
            <a:endParaRPr lang="en-GB" sz="10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sz="1000" b="1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endParaRPr lang="en-GB" sz="10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</a:rPr>
              <a:t>Pulsatile monophasic waveforms in the calcified CFA, with &gt;50% stenosis in the PFA and SFA origin.</a:t>
            </a:r>
          </a:p>
          <a:p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</a:rPr>
              <a:t>&gt;50% stenosis in the distal SFA.</a:t>
            </a:r>
          </a:p>
          <a:p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</a:rPr>
              <a:t>&gt;75% stenosis in the proximal Pop A.</a:t>
            </a:r>
          </a:p>
          <a:p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</a:rPr>
              <a:t>Monophasic waveforms in the Pop A.</a:t>
            </a:r>
          </a:p>
          <a:p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</a:rPr>
              <a:t>ATA occluded.</a:t>
            </a:r>
          </a:p>
          <a:p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</a:rPr>
              <a:t>Poor views of the proximal Pero A and PTA.</a:t>
            </a:r>
          </a:p>
          <a:p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</a:rPr>
              <a:t>&gt;50% stenosis in the distal PTA. Damped monophasic waveforms distally.</a:t>
            </a:r>
          </a:p>
          <a:p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</a:rPr>
              <a:t>Patent mid to distal Pero A with damped monophasic waveforms.</a:t>
            </a:r>
          </a:p>
          <a:p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000" b="1" dirty="0">
                <a:solidFill>
                  <a:srgbClr val="000000"/>
                </a:solidFill>
                <a:latin typeface="Arial" panose="020B0604020202020204" pitchFamily="34" charset="0"/>
              </a:rPr>
              <a:t>LEFT</a:t>
            </a:r>
            <a:endParaRPr lang="en-GB" sz="10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sz="1000" b="1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endParaRPr lang="en-GB" sz="10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</a:rPr>
              <a:t>Patent CFA and PFA origin with pulsatile monophasic waveforms.</a:t>
            </a:r>
          </a:p>
          <a:p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</a:rPr>
              <a:t>Occluded SFA. </a:t>
            </a:r>
          </a:p>
          <a:p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</a:rPr>
              <a:t>Flow returns in the proximal-mid Pop A.</a:t>
            </a:r>
          </a:p>
          <a:p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</a:rPr>
              <a:t>Damped monophasic waveforms in the Pop A.</a:t>
            </a:r>
          </a:p>
          <a:p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</a:rPr>
              <a:t>ATA occluded.</a:t>
            </a:r>
          </a:p>
          <a:p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</a:rPr>
              <a:t>Patent Pero A with monophasic waveforms distally.</a:t>
            </a:r>
          </a:p>
          <a:p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</a:rPr>
              <a:t>Poor views of the proximal PTA. Patent mid PTA. Occluded distal PTA.</a:t>
            </a:r>
          </a:p>
          <a:p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</a:rPr>
              <a:t>------------------------------</a:t>
            </a:r>
          </a:p>
          <a:p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</a:rPr>
              <a:t>Ryan Ward. MSc</a:t>
            </a:r>
          </a:p>
          <a:p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</a:rPr>
              <a:t>Vascular Clinical Scientist (HCPC 20969)</a:t>
            </a:r>
          </a:p>
          <a:p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</a:rPr>
              <a:t>Vascular Studies Unit</a:t>
            </a:r>
          </a:p>
          <a:p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</a:rPr>
              <a:t>01223 348117</a:t>
            </a:r>
          </a:p>
          <a:p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endParaRPr lang="en-GB" sz="1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45100" y="120968"/>
            <a:ext cx="2559910" cy="6737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530648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04553" y="640876"/>
            <a:ext cx="4342015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Aorta-iliac arteries not assessed.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200" b="1" dirty="0">
                <a:solidFill>
                  <a:srgbClr val="000000"/>
                </a:solidFill>
                <a:latin typeface="Arial" panose="020B0604020202020204" pitchFamily="34" charset="0"/>
              </a:rPr>
              <a:t>LEFT</a:t>
            </a:r>
            <a:endParaRPr lang="en-GB" sz="12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sz="1200" b="1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endParaRPr lang="en-GB" sz="12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US" sz="1200" dirty="0" err="1">
                <a:solidFill>
                  <a:srgbClr val="000000"/>
                </a:solidFill>
                <a:latin typeface="Arial" panose="020B0604020202020204" pitchFamily="34" charset="0"/>
              </a:rPr>
              <a:t>Triphasic</a:t>
            </a:r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 waveforms in the CFA and PFA origin.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~5 cm patent SFA origin before occluding.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Pop A occluded.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The ATA appears patent from the origin.</a:t>
            </a:r>
          </a:p>
          <a:p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Two short areas in the proximal calf where no flow seen. ? Short proximal ATA occlusions.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Monophasic waveforms distally.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Challenging assessment however the PTA and Pero A appears occluded from the origin, with flow returning proximally via large collaterals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Both the PTA and Pero A patent distally with monophasic flow.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------------------------------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Ryan Ward. MSc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Vascular Clinical Scientist (HCPC 20969)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Vascular Studies Unit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01223 348117</a:t>
            </a:r>
            <a:endParaRPr lang="en-GB" sz="1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86326" y="232954"/>
            <a:ext cx="2195590" cy="5894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90479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96487" y="93202"/>
            <a:ext cx="4782589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</a:rPr>
              <a:t>Aorta-iliac arteries not assessed.</a:t>
            </a:r>
          </a:p>
          <a:p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000" b="1" dirty="0">
                <a:solidFill>
                  <a:srgbClr val="000000"/>
                </a:solidFill>
                <a:latin typeface="Arial" panose="020B0604020202020204" pitchFamily="34" charset="0"/>
              </a:rPr>
              <a:t>RIGHT</a:t>
            </a:r>
            <a:endParaRPr lang="en-GB" sz="10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sz="1000" b="1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endParaRPr lang="en-GB" sz="10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</a:rPr>
              <a:t>Pulsatile </a:t>
            </a:r>
            <a:r>
              <a:rPr lang="en-US" sz="1000" dirty="0" err="1">
                <a:solidFill>
                  <a:srgbClr val="000000"/>
                </a:solidFill>
                <a:latin typeface="Arial" panose="020B0604020202020204" pitchFamily="34" charset="0"/>
              </a:rPr>
              <a:t>triphasic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</a:rPr>
              <a:t> waveforms in the CFA, PFA origin and proximal to mid SFA.</a:t>
            </a:r>
          </a:p>
          <a:p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</a:rPr>
              <a:t>&gt;50% stenosis in </a:t>
            </a:r>
            <a:r>
              <a:rPr lang="en-US" sz="1000">
                <a:solidFill>
                  <a:srgbClr val="000000"/>
                </a:solidFill>
                <a:latin typeface="Arial" panose="020B0604020202020204" pitchFamily="34" charset="0"/>
              </a:rPr>
              <a:t>the </a:t>
            </a:r>
            <a:r>
              <a:rPr lang="en-US" sz="1000" smtClean="0">
                <a:solidFill>
                  <a:srgbClr val="000000"/>
                </a:solidFill>
                <a:latin typeface="Arial" panose="020B0604020202020204" pitchFamily="34" charset="0"/>
              </a:rPr>
              <a:t>distal 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</a:rPr>
              <a:t>SFA.</a:t>
            </a:r>
          </a:p>
          <a:p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</a:rPr>
              <a:t>~3.1 cm occlusion in the proximal Pop A.</a:t>
            </a:r>
          </a:p>
          <a:p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</a:rPr>
              <a:t>Monophasic waveforms in the mid to distal Pop A.</a:t>
            </a:r>
          </a:p>
          <a:p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</a:rPr>
              <a:t>ATA patent to the mid vessel with a &gt;50% stenosis proximally. Mid to distal ATA occluded. DPA occluded.</a:t>
            </a:r>
          </a:p>
          <a:p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</a:rPr>
              <a:t>Pero A patent throughout with monophasic waveforms distally.</a:t>
            </a:r>
          </a:p>
          <a:p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</a:rPr>
              <a:t>PTA occludes shortly from the origin. Retrograde flow in the lateral plantar artery filling the distal PTA. Medial plantar artery occluded.</a:t>
            </a:r>
          </a:p>
          <a:p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000" b="1" dirty="0">
                <a:solidFill>
                  <a:srgbClr val="000000"/>
                </a:solidFill>
                <a:latin typeface="Arial" panose="020B0604020202020204" pitchFamily="34" charset="0"/>
              </a:rPr>
              <a:t>LEFT</a:t>
            </a:r>
            <a:endParaRPr lang="en-GB" sz="10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sz="1000" b="1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endParaRPr lang="en-GB" sz="10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US" sz="1000" dirty="0" err="1">
                <a:solidFill>
                  <a:srgbClr val="000000"/>
                </a:solidFill>
                <a:latin typeface="Arial" panose="020B0604020202020204" pitchFamily="34" charset="0"/>
              </a:rPr>
              <a:t>Triphasic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</a:rPr>
              <a:t> waveforms in the CFA. </a:t>
            </a:r>
          </a:p>
          <a:p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</a:rPr>
              <a:t>&gt;50% stenosis in the proximal PFA.</a:t>
            </a:r>
          </a:p>
          <a:p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</a:rPr>
              <a:t>Pulsatile monophasic waveforms in the proximal to mid SFA.</a:t>
            </a:r>
          </a:p>
          <a:p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</a:rPr>
              <a:t>Short occlusion in the distal SFA ~ 1.7 cm.</a:t>
            </a:r>
          </a:p>
          <a:p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</a:rPr>
              <a:t>Pop A patent with monophasic waveforms.</a:t>
            </a:r>
          </a:p>
          <a:p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</a:rPr>
              <a:t>ATA mostly occluded. DPA occluded.</a:t>
            </a:r>
          </a:p>
          <a:p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</a:rPr>
              <a:t>PTA origin occluded. Mid vessel patent. Distal PTA occluded with distal </a:t>
            </a:r>
            <a:r>
              <a:rPr lang="en-US" sz="1000" dirty="0" err="1">
                <a:solidFill>
                  <a:srgbClr val="000000"/>
                </a:solidFill>
                <a:latin typeface="Arial" panose="020B0604020202020204" pitchFamily="34" charset="0"/>
              </a:rPr>
              <a:t>recanalised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</a:rPr>
              <a:t> flow.</a:t>
            </a:r>
          </a:p>
          <a:p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</a:rPr>
              <a:t>Pero A patent throughout with monophasic waveforms.</a:t>
            </a:r>
          </a:p>
          <a:p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</a:rPr>
              <a:t>------------------------------</a:t>
            </a:r>
          </a:p>
          <a:p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</a:rPr>
              <a:t>Ryan Ward. MSc</a:t>
            </a:r>
          </a:p>
          <a:p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</a:rPr>
              <a:t>Vascular Clinical Scientist (HCPC 20969)</a:t>
            </a:r>
          </a:p>
          <a:p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</a:rPr>
              <a:t>Vascular Studies Unit</a:t>
            </a:r>
          </a:p>
          <a:p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</a:rPr>
              <a:t>01223 348117</a:t>
            </a:r>
            <a:endParaRPr lang="en-GB" sz="1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5871" y="93202"/>
            <a:ext cx="2705520" cy="6208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6694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52698" y="1889772"/>
            <a:ext cx="4724400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solidFill>
                  <a:srgbClr val="000000"/>
                </a:solidFill>
                <a:latin typeface="Arial" panose="020B0604020202020204" pitchFamily="34" charset="0"/>
              </a:rPr>
              <a:t>LEFT</a:t>
            </a:r>
            <a:endParaRPr lang="en-GB" sz="1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sz="1400" b="1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endParaRPr lang="en-GB" sz="1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</a:rPr>
              <a:t>Pulsatile </a:t>
            </a:r>
            <a:r>
              <a:rPr lang="en-US" sz="1400" dirty="0" err="1">
                <a:solidFill>
                  <a:srgbClr val="000000"/>
                </a:solidFill>
                <a:latin typeface="Arial" panose="020B0604020202020204" pitchFamily="34" charset="0"/>
              </a:rPr>
              <a:t>triphasic</a:t>
            </a:r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</a:rPr>
              <a:t> waveforms in the CFA, PFA origin, SFA, Pop A, PTA, Pero A and ATA with no significant disease.</a:t>
            </a:r>
          </a:p>
          <a:p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</a:rPr>
              <a:t>------------------------------</a:t>
            </a:r>
          </a:p>
          <a:p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</a:rPr>
              <a:t>Ryan Ward. MSc</a:t>
            </a:r>
          </a:p>
          <a:p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</a:rPr>
              <a:t>Vascular Clinical Scientist (HCPC 20969)</a:t>
            </a:r>
          </a:p>
          <a:p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</a:rPr>
              <a:t>Vascular Studies Unit</a:t>
            </a:r>
          </a:p>
          <a:p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</a:rPr>
              <a:t>01223 348117</a:t>
            </a:r>
            <a:endParaRPr lang="en-GB" sz="1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80480" y="498763"/>
            <a:ext cx="2664356" cy="6140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66541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63236" y="285969"/>
            <a:ext cx="6096000" cy="618630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i="1" dirty="0">
                <a:solidFill>
                  <a:srgbClr val="000000"/>
                </a:solidFill>
                <a:latin typeface="Arial" panose="020B0604020202020204" pitchFamily="34" charset="0"/>
              </a:rPr>
              <a:t>Focal scan of the run off as per request.</a:t>
            </a:r>
            <a:endParaRPr lang="en-US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b="1" dirty="0">
                <a:solidFill>
                  <a:srgbClr val="000000"/>
                </a:solidFill>
                <a:latin typeface="Arial" panose="020B0604020202020204" pitchFamily="34" charset="0"/>
              </a:rPr>
              <a:t>LEFT</a:t>
            </a:r>
            <a:endParaRPr lang="en-GB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b="1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endParaRPr lang="en-GB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Occluded distal Pop A.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ATA and DPA occluded throughout.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Poor views of the PTA and Pero A origins. ?occluded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The PTA is confirmed patent shortly from the origin with damped monophasic flow into the patent lateral and medial plantar arteries.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Unable to detect flow in the mid to distal Pero A however the vessel is compressible suggesting patency.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------------------------------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Ryan Ward. MSc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Vascular Clinical Scientist (HCPC 20969)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Vascular Studies Unit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01223 348117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75901" y="367361"/>
            <a:ext cx="1575383" cy="6023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27058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29244" y="302732"/>
            <a:ext cx="6096000" cy="563231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500" dirty="0">
                <a:solidFill>
                  <a:srgbClr val="000000"/>
                </a:solidFill>
                <a:latin typeface="Arial" panose="020B0604020202020204" pitchFamily="34" charset="0"/>
              </a:rPr>
              <a:t>Aorta-iliac arteries not assessed.</a:t>
            </a:r>
          </a:p>
          <a:p>
            <a:r>
              <a:rPr lang="en-GB" sz="15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500" b="1" dirty="0">
                <a:solidFill>
                  <a:srgbClr val="000000"/>
                </a:solidFill>
                <a:latin typeface="Arial" panose="020B0604020202020204" pitchFamily="34" charset="0"/>
              </a:rPr>
              <a:t>RIGHT</a:t>
            </a:r>
            <a:endParaRPr lang="en-GB" sz="15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sz="1500" b="1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endParaRPr lang="en-GB" sz="15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US" sz="1500" dirty="0">
                <a:solidFill>
                  <a:srgbClr val="000000"/>
                </a:solidFill>
                <a:latin typeface="Arial" panose="020B0604020202020204" pitchFamily="34" charset="0"/>
              </a:rPr>
              <a:t>Pulsatile </a:t>
            </a:r>
            <a:r>
              <a:rPr lang="en-US" sz="1500" dirty="0" err="1">
                <a:solidFill>
                  <a:srgbClr val="000000"/>
                </a:solidFill>
                <a:latin typeface="Arial" panose="020B0604020202020204" pitchFamily="34" charset="0"/>
              </a:rPr>
              <a:t>triphasic</a:t>
            </a:r>
            <a:r>
              <a:rPr lang="en-US" sz="1500" dirty="0">
                <a:solidFill>
                  <a:srgbClr val="000000"/>
                </a:solidFill>
                <a:latin typeface="Arial" panose="020B0604020202020204" pitchFamily="34" charset="0"/>
              </a:rPr>
              <a:t> waveforms in the CFA and PFA origin.</a:t>
            </a:r>
          </a:p>
          <a:p>
            <a:r>
              <a:rPr lang="en-GB" sz="15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500" dirty="0">
                <a:solidFill>
                  <a:srgbClr val="000000"/>
                </a:solidFill>
                <a:latin typeface="Arial" panose="020B0604020202020204" pitchFamily="34" charset="0"/>
              </a:rPr>
              <a:t>Generally diffused calcified plaque throughout the SFA.</a:t>
            </a:r>
          </a:p>
          <a:p>
            <a:r>
              <a:rPr lang="en-GB" sz="15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500" dirty="0">
                <a:solidFill>
                  <a:srgbClr val="000000"/>
                </a:solidFill>
                <a:latin typeface="Arial" panose="020B0604020202020204" pitchFamily="34" charset="0"/>
              </a:rPr>
              <a:t>&gt;50% stenosis in the proximal SFA.</a:t>
            </a:r>
          </a:p>
          <a:p>
            <a:r>
              <a:rPr lang="en-GB" sz="15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500" dirty="0">
                <a:solidFill>
                  <a:srgbClr val="000000"/>
                </a:solidFill>
                <a:latin typeface="Arial" panose="020B0604020202020204" pitchFamily="34" charset="0"/>
              </a:rPr>
              <a:t>&gt;50% stenosis in the distal SFA.</a:t>
            </a:r>
          </a:p>
          <a:p>
            <a:r>
              <a:rPr lang="en-GB" sz="15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500" dirty="0">
                <a:solidFill>
                  <a:srgbClr val="000000"/>
                </a:solidFill>
                <a:latin typeface="Arial" panose="020B0604020202020204" pitchFamily="34" charset="0"/>
              </a:rPr>
              <a:t>Patent Pop A with monophasic waveforms.</a:t>
            </a:r>
          </a:p>
          <a:p>
            <a:r>
              <a:rPr lang="en-GB" sz="15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500" dirty="0">
                <a:solidFill>
                  <a:srgbClr val="000000"/>
                </a:solidFill>
                <a:latin typeface="Arial" panose="020B0604020202020204" pitchFamily="34" charset="0"/>
              </a:rPr>
              <a:t>Poor views of the proximal PTA however appears patent. Remaining PTA patent with monophasic waveforms distally.</a:t>
            </a:r>
          </a:p>
          <a:p>
            <a:r>
              <a:rPr lang="en-GB" sz="15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500" dirty="0" smtClean="0">
                <a:solidFill>
                  <a:srgbClr val="000000"/>
                </a:solidFill>
                <a:latin typeface="Arial" panose="020B0604020202020204" pitchFamily="34" charset="0"/>
              </a:rPr>
              <a:t>Pero A, </a:t>
            </a:r>
            <a:r>
              <a:rPr lang="en-US" sz="1500" dirty="0">
                <a:solidFill>
                  <a:srgbClr val="000000"/>
                </a:solidFill>
                <a:latin typeface="Arial" panose="020B0604020202020204" pitchFamily="34" charset="0"/>
              </a:rPr>
              <a:t>ATA and DPA occluded.</a:t>
            </a:r>
          </a:p>
          <a:p>
            <a:r>
              <a:rPr lang="en-GB" sz="15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500" dirty="0">
                <a:solidFill>
                  <a:srgbClr val="000000"/>
                </a:solidFill>
                <a:latin typeface="Arial" panose="020B0604020202020204" pitchFamily="34" charset="0"/>
              </a:rPr>
              <a:t>------------------------------</a:t>
            </a:r>
          </a:p>
          <a:p>
            <a:r>
              <a:rPr lang="en-GB" sz="1500" dirty="0">
                <a:solidFill>
                  <a:srgbClr val="000000"/>
                </a:solidFill>
                <a:latin typeface="Arial" panose="020B0604020202020204" pitchFamily="34" charset="0"/>
              </a:rPr>
              <a:t>Ryan Ward. MSc</a:t>
            </a:r>
          </a:p>
          <a:p>
            <a:r>
              <a:rPr lang="en-GB" sz="1500" dirty="0">
                <a:solidFill>
                  <a:srgbClr val="000000"/>
                </a:solidFill>
                <a:latin typeface="Arial" panose="020B0604020202020204" pitchFamily="34" charset="0"/>
              </a:rPr>
              <a:t>Vascular Clinical Scientist (HCPC 20969)</a:t>
            </a:r>
          </a:p>
          <a:p>
            <a:r>
              <a:rPr lang="en-GB" sz="1500" dirty="0">
                <a:solidFill>
                  <a:srgbClr val="000000"/>
                </a:solidFill>
                <a:latin typeface="Arial" panose="020B0604020202020204" pitchFamily="34" charset="0"/>
              </a:rPr>
              <a:t>Vascular Studies Unit</a:t>
            </a:r>
          </a:p>
          <a:p>
            <a:r>
              <a:rPr lang="en-GB" sz="1500" dirty="0">
                <a:solidFill>
                  <a:srgbClr val="000000"/>
                </a:solidFill>
                <a:latin typeface="Arial" panose="020B0604020202020204" pitchFamily="34" charset="0"/>
              </a:rPr>
              <a:t>01223 348117</a:t>
            </a:r>
            <a:endParaRPr lang="en-GB" sz="15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53177" y="552505"/>
            <a:ext cx="1805063" cy="5132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38462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1426" y="521405"/>
            <a:ext cx="6096000" cy="563231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Aorta-iliac arteries not assessed.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b="1" dirty="0">
                <a:solidFill>
                  <a:srgbClr val="000000"/>
                </a:solidFill>
                <a:latin typeface="Arial" panose="020B0604020202020204" pitchFamily="34" charset="0"/>
              </a:rPr>
              <a:t>LEFT</a:t>
            </a:r>
            <a:endParaRPr lang="en-GB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b="1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endParaRPr lang="en-GB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Pulsatile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</a:rPr>
              <a:t>triphasic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 waveforms in the CFA.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Patent CFA to AK Pop vein graft with pulsatile biphasic waveforms throughout.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Elevated velocities in the proximal anastomoses, however in line with the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</a:rPr>
              <a:t>calibre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 change.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Patent Pop A, PTA, Pero A, ATA and DPA with pulsatile biphasic waveforms.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------------------------------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Ryan Ward. MSc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Vascular Clinical Scientist (HCPC 20969)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Vascular Studies Unit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01223 348117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01928" y="284235"/>
            <a:ext cx="2088547" cy="6106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13645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7927" y="513614"/>
            <a:ext cx="60960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Challenging views of the abdomen due to bowel gas and extensive fluid. ?ascites 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Incomplete views of the abdominal aorta however appears normal </a:t>
            </a:r>
            <a:r>
              <a:rPr lang="en-US" sz="1200" dirty="0" err="1">
                <a:solidFill>
                  <a:srgbClr val="000000"/>
                </a:solidFill>
                <a:latin typeface="Arial" panose="020B0604020202020204" pitchFamily="34" charset="0"/>
              </a:rPr>
              <a:t>calibre</a:t>
            </a:r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.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200" b="1" dirty="0">
                <a:solidFill>
                  <a:srgbClr val="000000"/>
                </a:solidFill>
                <a:latin typeface="Arial" panose="020B0604020202020204" pitchFamily="34" charset="0"/>
              </a:rPr>
              <a:t>LEFT</a:t>
            </a:r>
            <a:endParaRPr lang="en-GB" sz="12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sz="1200" b="1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endParaRPr lang="en-GB" sz="12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Normal </a:t>
            </a:r>
            <a:r>
              <a:rPr lang="en-US" sz="1200" dirty="0" err="1">
                <a:solidFill>
                  <a:srgbClr val="000000"/>
                </a:solidFill>
                <a:latin typeface="Arial" panose="020B0604020202020204" pitchFamily="34" charset="0"/>
              </a:rPr>
              <a:t>calibre</a:t>
            </a:r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 CIA with </a:t>
            </a:r>
            <a:r>
              <a:rPr lang="en-US" sz="1200" dirty="0" err="1">
                <a:solidFill>
                  <a:srgbClr val="000000"/>
                </a:solidFill>
                <a:latin typeface="Arial" panose="020B0604020202020204" pitchFamily="34" charset="0"/>
              </a:rPr>
              <a:t>triphasic</a:t>
            </a:r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 waveforms.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Unable to </a:t>
            </a:r>
            <a:r>
              <a:rPr lang="en-US" sz="1200" dirty="0" err="1">
                <a:solidFill>
                  <a:srgbClr val="000000"/>
                </a:solidFill>
                <a:latin typeface="Arial" panose="020B0604020202020204" pitchFamily="34" charset="0"/>
              </a:rPr>
              <a:t>visualise</a:t>
            </a:r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 the EIA due to bowel gas.</a:t>
            </a:r>
          </a:p>
          <a:p>
            <a:r>
              <a:rPr lang="en-GB" sz="1200" b="1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endParaRPr lang="en-GB" sz="12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US" sz="1200" dirty="0" err="1">
                <a:solidFill>
                  <a:srgbClr val="000000"/>
                </a:solidFill>
                <a:latin typeface="Arial" panose="020B0604020202020204" pitchFamily="34" charset="0"/>
              </a:rPr>
              <a:t>Triphasic</a:t>
            </a:r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 waveforms in the CFA, PFA origin and SFA, becoming low velocity </a:t>
            </a:r>
            <a:r>
              <a:rPr lang="en-US" sz="1200" dirty="0" err="1">
                <a:solidFill>
                  <a:srgbClr val="000000"/>
                </a:solidFill>
                <a:latin typeface="Arial" panose="020B0604020202020204" pitchFamily="34" charset="0"/>
              </a:rPr>
              <a:t>triphasic</a:t>
            </a:r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 waveforms in the proximal Pop A.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Sub-acute occlusion in the mid Pop A, appearing to at least extend into the TPT.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Poor views of the ATA origin however appears patent. The remaining ATA is patent with barely detectable flow.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Challenging assessment of the PTA and Pero A due to the extremely low flow.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Poor views however the PTA is likely occluded.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No flow seen in the proximal Pero A - likely occluded.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Barely </a:t>
            </a:r>
            <a:r>
              <a:rPr lang="en-US" sz="1200" dirty="0" err="1">
                <a:solidFill>
                  <a:srgbClr val="000000"/>
                </a:solidFill>
                <a:latin typeface="Arial" panose="020B0604020202020204" pitchFamily="34" charset="0"/>
              </a:rPr>
              <a:t>dectable</a:t>
            </a:r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 flow seen in the mid to distal Pero A and compressible in the distal calf indicating patency.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------------------------------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Ryan Ward. MSc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Vascular Clinical Scientist (HCPC 20969)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Vascular Studies Unit</a:t>
            </a:r>
          </a:p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01223 348117</a:t>
            </a:r>
            <a:endParaRPr lang="en-GB" sz="1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99404" y="216131"/>
            <a:ext cx="2265825" cy="6063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1450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96734" y="-436305"/>
            <a:ext cx="6096000" cy="729430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300" dirty="0">
                <a:solidFill>
                  <a:srgbClr val="000000"/>
                </a:solidFill>
                <a:latin typeface="Arial" panose="020B0604020202020204" pitchFamily="34" charset="0"/>
              </a:rPr>
              <a:t>Aorta-iliac arteries not assessed.</a:t>
            </a:r>
          </a:p>
          <a:p>
            <a:r>
              <a:rPr lang="en-GB" sz="13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300" b="1" dirty="0">
                <a:solidFill>
                  <a:srgbClr val="000000"/>
                </a:solidFill>
                <a:latin typeface="Arial" panose="020B0604020202020204" pitchFamily="34" charset="0"/>
              </a:rPr>
              <a:t>LEFT</a:t>
            </a:r>
            <a:endParaRPr lang="en-GB" sz="13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sz="1300" b="1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endParaRPr lang="en-GB" sz="13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US" sz="1300" dirty="0">
                <a:solidFill>
                  <a:srgbClr val="000000"/>
                </a:solidFill>
                <a:latin typeface="Arial" panose="020B0604020202020204" pitchFamily="34" charset="0"/>
              </a:rPr>
              <a:t>Pulsatile </a:t>
            </a:r>
            <a:r>
              <a:rPr lang="en-US" sz="1300" dirty="0" err="1">
                <a:solidFill>
                  <a:srgbClr val="000000"/>
                </a:solidFill>
                <a:latin typeface="Arial" panose="020B0604020202020204" pitchFamily="34" charset="0"/>
              </a:rPr>
              <a:t>triphasic</a:t>
            </a:r>
            <a:r>
              <a:rPr lang="en-US" sz="1300" dirty="0">
                <a:solidFill>
                  <a:srgbClr val="000000"/>
                </a:solidFill>
                <a:latin typeface="Arial" panose="020B0604020202020204" pitchFamily="34" charset="0"/>
              </a:rPr>
              <a:t> waveforms in the CFA, PFA origin and SFA.</a:t>
            </a:r>
          </a:p>
          <a:p>
            <a:r>
              <a:rPr lang="en-GB" sz="13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300" dirty="0">
                <a:solidFill>
                  <a:srgbClr val="000000"/>
                </a:solidFill>
                <a:latin typeface="Arial" panose="020B0604020202020204" pitchFamily="34" charset="0"/>
              </a:rPr>
              <a:t>&lt;50% stenosis in the distal SFA.</a:t>
            </a:r>
          </a:p>
          <a:p>
            <a:r>
              <a:rPr lang="en-GB" sz="13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300" dirty="0">
                <a:solidFill>
                  <a:srgbClr val="000000"/>
                </a:solidFill>
                <a:latin typeface="Arial" panose="020B0604020202020204" pitchFamily="34" charset="0"/>
              </a:rPr>
              <a:t>Patent Pop A with pulsatile </a:t>
            </a:r>
            <a:r>
              <a:rPr lang="en-US" sz="1300" dirty="0" err="1">
                <a:solidFill>
                  <a:srgbClr val="000000"/>
                </a:solidFill>
                <a:latin typeface="Arial" panose="020B0604020202020204" pitchFamily="34" charset="0"/>
              </a:rPr>
              <a:t>triphasic</a:t>
            </a:r>
            <a:r>
              <a:rPr lang="en-US" sz="1300" dirty="0">
                <a:solidFill>
                  <a:srgbClr val="000000"/>
                </a:solidFill>
                <a:latin typeface="Arial" panose="020B0604020202020204" pitchFamily="34" charset="0"/>
              </a:rPr>
              <a:t> waveforms throughout and no evidence of hemodynamically significant restenosis in the above and below knee vessel.</a:t>
            </a:r>
          </a:p>
          <a:p>
            <a:r>
              <a:rPr lang="en-GB" sz="13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300" dirty="0">
                <a:solidFill>
                  <a:srgbClr val="000000"/>
                </a:solidFill>
                <a:latin typeface="Arial" panose="020B0604020202020204" pitchFamily="34" charset="0"/>
              </a:rPr>
              <a:t>&lt;50% stenosis in the otherwise patent TPT.</a:t>
            </a:r>
          </a:p>
          <a:p>
            <a:r>
              <a:rPr lang="en-GB" sz="13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300" dirty="0">
                <a:solidFill>
                  <a:srgbClr val="000000"/>
                </a:solidFill>
                <a:latin typeface="Arial" panose="020B0604020202020204" pitchFamily="34" charset="0"/>
              </a:rPr>
              <a:t>Calcified Pero A but patent throughout with two &lt;50% stenosis in the proximal and mid vessel. Good pulsatile </a:t>
            </a:r>
            <a:r>
              <a:rPr lang="en-US" sz="1300" dirty="0" err="1">
                <a:solidFill>
                  <a:srgbClr val="000000"/>
                </a:solidFill>
                <a:latin typeface="Arial" panose="020B0604020202020204" pitchFamily="34" charset="0"/>
              </a:rPr>
              <a:t>hyperaemic</a:t>
            </a:r>
            <a:r>
              <a:rPr lang="en-US" sz="1300" dirty="0">
                <a:solidFill>
                  <a:srgbClr val="000000"/>
                </a:solidFill>
                <a:latin typeface="Arial" panose="020B0604020202020204" pitchFamily="34" charset="0"/>
              </a:rPr>
              <a:t> waveforms distally.</a:t>
            </a:r>
          </a:p>
          <a:p>
            <a:r>
              <a:rPr lang="en-GB" sz="13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300" dirty="0">
                <a:solidFill>
                  <a:srgbClr val="000000"/>
                </a:solidFill>
                <a:latin typeface="Arial" panose="020B0604020202020204" pitchFamily="34" charset="0"/>
              </a:rPr>
              <a:t>The ATA origin is patent with pulsatile </a:t>
            </a:r>
            <a:r>
              <a:rPr lang="en-US" sz="1300" dirty="0" err="1">
                <a:solidFill>
                  <a:srgbClr val="000000"/>
                </a:solidFill>
                <a:latin typeface="Arial" panose="020B0604020202020204" pitchFamily="34" charset="0"/>
              </a:rPr>
              <a:t>triphasic</a:t>
            </a:r>
            <a:r>
              <a:rPr lang="en-US" sz="1300" dirty="0">
                <a:solidFill>
                  <a:srgbClr val="000000"/>
                </a:solidFill>
                <a:latin typeface="Arial" panose="020B0604020202020204" pitchFamily="34" charset="0"/>
              </a:rPr>
              <a:t>/</a:t>
            </a:r>
            <a:r>
              <a:rPr lang="en-US" sz="1300" dirty="0" err="1">
                <a:solidFill>
                  <a:srgbClr val="000000"/>
                </a:solidFill>
                <a:latin typeface="Arial" panose="020B0604020202020204" pitchFamily="34" charset="0"/>
              </a:rPr>
              <a:t>hyperaemic</a:t>
            </a:r>
            <a:r>
              <a:rPr lang="en-US" sz="1300" dirty="0">
                <a:solidFill>
                  <a:srgbClr val="000000"/>
                </a:solidFill>
                <a:latin typeface="Arial" panose="020B0604020202020204" pitchFamily="34" charset="0"/>
              </a:rPr>
              <a:t> flow.</a:t>
            </a:r>
          </a:p>
          <a:p>
            <a:r>
              <a:rPr lang="en-GB" sz="13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300" dirty="0">
                <a:solidFill>
                  <a:srgbClr val="000000"/>
                </a:solidFill>
                <a:latin typeface="Arial" panose="020B0604020202020204" pitchFamily="34" charset="0"/>
              </a:rPr>
              <a:t>As previously, unable to see the proximal to mid ATA due to densely calcified walls, however monophasic waveforms in the mid ATA past the calcification indicates significant proximal stenosis/occlusion.</a:t>
            </a:r>
          </a:p>
          <a:p>
            <a:r>
              <a:rPr lang="en-GB" sz="13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300" dirty="0">
                <a:solidFill>
                  <a:srgbClr val="000000"/>
                </a:solidFill>
                <a:latin typeface="Arial" panose="020B0604020202020204" pitchFamily="34" charset="0"/>
              </a:rPr>
              <a:t>&gt;50% stenosis in the mid-distal ATA.</a:t>
            </a:r>
          </a:p>
          <a:p>
            <a:r>
              <a:rPr lang="en-GB" sz="13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300" dirty="0">
                <a:solidFill>
                  <a:srgbClr val="000000"/>
                </a:solidFill>
                <a:latin typeface="Arial" panose="020B0604020202020204" pitchFamily="34" charset="0"/>
              </a:rPr>
              <a:t>&gt;50% stenosis in the distal ATA. Monophasic waveforms at the ankle.</a:t>
            </a:r>
          </a:p>
          <a:p>
            <a:r>
              <a:rPr lang="en-GB" sz="13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300" dirty="0">
                <a:solidFill>
                  <a:srgbClr val="000000"/>
                </a:solidFill>
                <a:latin typeface="Arial" panose="020B0604020202020204" pitchFamily="34" charset="0"/>
              </a:rPr>
              <a:t>DPA origin </a:t>
            </a:r>
            <a:r>
              <a:rPr lang="en-US" sz="1300" dirty="0" err="1">
                <a:solidFill>
                  <a:srgbClr val="000000"/>
                </a:solidFill>
                <a:latin typeface="Arial" panose="020B0604020202020204" pitchFamily="34" charset="0"/>
              </a:rPr>
              <a:t>visualised</a:t>
            </a:r>
            <a:r>
              <a:rPr lang="en-US" sz="1300" dirty="0">
                <a:solidFill>
                  <a:srgbClr val="000000"/>
                </a:solidFill>
                <a:latin typeface="Arial" panose="020B0604020202020204" pitchFamily="34" charset="0"/>
              </a:rPr>
              <a:t> and patent however unable to see flow further due to dense calcification.</a:t>
            </a:r>
          </a:p>
          <a:p>
            <a:r>
              <a:rPr lang="en-GB" sz="13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300" dirty="0">
                <a:solidFill>
                  <a:srgbClr val="000000"/>
                </a:solidFill>
                <a:latin typeface="Arial" panose="020B0604020202020204" pitchFamily="34" charset="0"/>
              </a:rPr>
              <a:t>PTA not assessed as known occlusion.</a:t>
            </a:r>
          </a:p>
          <a:p>
            <a:r>
              <a:rPr lang="en-GB" sz="13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300" dirty="0">
                <a:solidFill>
                  <a:srgbClr val="000000"/>
                </a:solidFill>
                <a:latin typeface="Arial" panose="020B0604020202020204" pitchFamily="34" charset="0"/>
              </a:rPr>
              <a:t>------------------------------</a:t>
            </a:r>
          </a:p>
          <a:p>
            <a:r>
              <a:rPr lang="en-GB" sz="1300" dirty="0">
                <a:solidFill>
                  <a:srgbClr val="000000"/>
                </a:solidFill>
                <a:latin typeface="Arial" panose="020B0604020202020204" pitchFamily="34" charset="0"/>
              </a:rPr>
              <a:t>Ryan Ward. MSc</a:t>
            </a:r>
          </a:p>
          <a:p>
            <a:r>
              <a:rPr lang="en-GB" sz="1300" dirty="0">
                <a:solidFill>
                  <a:srgbClr val="000000"/>
                </a:solidFill>
                <a:latin typeface="Arial" panose="020B0604020202020204" pitchFamily="34" charset="0"/>
              </a:rPr>
              <a:t>Vascular Clinical Scientist (HCPC 20969)</a:t>
            </a:r>
          </a:p>
          <a:p>
            <a:r>
              <a:rPr lang="en-GB" sz="1300" dirty="0">
                <a:solidFill>
                  <a:srgbClr val="000000"/>
                </a:solidFill>
                <a:latin typeface="Arial" panose="020B0604020202020204" pitchFamily="34" charset="0"/>
              </a:rPr>
              <a:t>Vascular Studies Unit</a:t>
            </a:r>
          </a:p>
          <a:p>
            <a:r>
              <a:rPr lang="en-GB" sz="1300" dirty="0">
                <a:solidFill>
                  <a:srgbClr val="000000"/>
                </a:solidFill>
                <a:latin typeface="Arial" panose="020B0604020202020204" pitchFamily="34" charset="0"/>
              </a:rPr>
              <a:t>01223 348117</a:t>
            </a:r>
            <a:endParaRPr lang="en-GB" sz="13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02980" y="451498"/>
            <a:ext cx="2090982" cy="5518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35002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37062" y="421790"/>
            <a:ext cx="4134196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5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500" dirty="0">
                <a:solidFill>
                  <a:srgbClr val="000000"/>
                </a:solidFill>
                <a:latin typeface="Arial" panose="020B0604020202020204" pitchFamily="34" charset="0"/>
              </a:rPr>
              <a:t>Aorta-iliac arteries not assessed.</a:t>
            </a:r>
          </a:p>
          <a:p>
            <a:r>
              <a:rPr lang="en-GB" sz="15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500" b="1" dirty="0">
                <a:solidFill>
                  <a:srgbClr val="000000"/>
                </a:solidFill>
                <a:latin typeface="Arial" panose="020B0604020202020204" pitchFamily="34" charset="0"/>
              </a:rPr>
              <a:t>LEFT</a:t>
            </a:r>
            <a:endParaRPr lang="en-GB" sz="15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sz="1500" b="1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endParaRPr lang="en-GB" sz="15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US" sz="1500" dirty="0">
                <a:solidFill>
                  <a:srgbClr val="000000"/>
                </a:solidFill>
                <a:latin typeface="Arial" panose="020B0604020202020204" pitchFamily="34" charset="0"/>
              </a:rPr>
              <a:t>Pulsatile </a:t>
            </a:r>
            <a:r>
              <a:rPr lang="en-US" sz="1500" dirty="0" err="1">
                <a:solidFill>
                  <a:srgbClr val="000000"/>
                </a:solidFill>
                <a:latin typeface="Arial" panose="020B0604020202020204" pitchFamily="34" charset="0"/>
              </a:rPr>
              <a:t>triphasic</a:t>
            </a:r>
            <a:r>
              <a:rPr lang="en-US" sz="1500" dirty="0">
                <a:solidFill>
                  <a:srgbClr val="000000"/>
                </a:solidFill>
                <a:latin typeface="Arial" panose="020B0604020202020204" pitchFamily="34" charset="0"/>
              </a:rPr>
              <a:t> waveforms in the CFA and PFA origin.</a:t>
            </a:r>
          </a:p>
          <a:p>
            <a:r>
              <a:rPr lang="en-GB" sz="15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500" dirty="0">
                <a:solidFill>
                  <a:srgbClr val="000000"/>
                </a:solidFill>
                <a:latin typeface="Arial" panose="020B0604020202020204" pitchFamily="34" charset="0"/>
              </a:rPr>
              <a:t>Very tight (12 to 483 cm/s) &gt;75% stenosis in the mid SFA.</a:t>
            </a:r>
          </a:p>
          <a:p>
            <a:r>
              <a:rPr lang="en-GB" sz="15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500" dirty="0">
                <a:solidFill>
                  <a:srgbClr val="000000"/>
                </a:solidFill>
                <a:latin typeface="Arial" panose="020B0604020202020204" pitchFamily="34" charset="0"/>
              </a:rPr>
              <a:t>Monophasic waveforms in the distal SFA and in the Pop A.</a:t>
            </a:r>
          </a:p>
          <a:p>
            <a:r>
              <a:rPr lang="en-GB" sz="15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500" dirty="0">
                <a:solidFill>
                  <a:srgbClr val="000000"/>
                </a:solidFill>
                <a:latin typeface="Arial" panose="020B0604020202020204" pitchFamily="34" charset="0"/>
              </a:rPr>
              <a:t>The ATA is mostly occluded.</a:t>
            </a:r>
          </a:p>
          <a:p>
            <a:r>
              <a:rPr lang="en-GB" sz="15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500" dirty="0">
                <a:solidFill>
                  <a:srgbClr val="000000"/>
                </a:solidFill>
                <a:latin typeface="Arial" panose="020B0604020202020204" pitchFamily="34" charset="0"/>
              </a:rPr>
              <a:t>Patent PTA with monophasic waveforms.</a:t>
            </a:r>
          </a:p>
          <a:p>
            <a:r>
              <a:rPr lang="en-GB" sz="15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US" sz="1500" dirty="0">
                <a:solidFill>
                  <a:srgbClr val="000000"/>
                </a:solidFill>
                <a:latin typeface="Arial" panose="020B0604020202020204" pitchFamily="34" charset="0"/>
              </a:rPr>
              <a:t>+/- 50% stenosis in the mid Pero A. Monophasic waveforms in the distal vessel.</a:t>
            </a:r>
          </a:p>
          <a:p>
            <a:r>
              <a:rPr lang="en-GB" sz="15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en-GB" sz="1500" dirty="0">
                <a:solidFill>
                  <a:srgbClr val="000000"/>
                </a:solidFill>
                <a:latin typeface="Arial" panose="020B0604020202020204" pitchFamily="34" charset="0"/>
              </a:rPr>
              <a:t>------------------------------</a:t>
            </a:r>
          </a:p>
          <a:p>
            <a:r>
              <a:rPr lang="en-GB" sz="1500" dirty="0">
                <a:solidFill>
                  <a:srgbClr val="000000"/>
                </a:solidFill>
                <a:latin typeface="Arial" panose="020B0604020202020204" pitchFamily="34" charset="0"/>
              </a:rPr>
              <a:t>Ryan Ward. MSc</a:t>
            </a:r>
          </a:p>
          <a:p>
            <a:r>
              <a:rPr lang="en-GB" sz="1500" dirty="0">
                <a:solidFill>
                  <a:srgbClr val="000000"/>
                </a:solidFill>
                <a:latin typeface="Arial" panose="020B0604020202020204" pitchFamily="34" charset="0"/>
              </a:rPr>
              <a:t>Vascular Clinical Scientist (HCPC 20969)</a:t>
            </a:r>
          </a:p>
          <a:p>
            <a:r>
              <a:rPr lang="en-GB" sz="1500" dirty="0">
                <a:solidFill>
                  <a:srgbClr val="000000"/>
                </a:solidFill>
                <a:latin typeface="Arial" panose="020B0604020202020204" pitchFamily="34" charset="0"/>
              </a:rPr>
              <a:t>Vascular Studies Unit</a:t>
            </a:r>
          </a:p>
          <a:p>
            <a:r>
              <a:rPr lang="en-GB" sz="1500" dirty="0">
                <a:solidFill>
                  <a:srgbClr val="000000"/>
                </a:solidFill>
                <a:latin typeface="Arial" panose="020B0604020202020204" pitchFamily="34" charset="0"/>
              </a:rPr>
              <a:t>01223 348117</a:t>
            </a:r>
            <a:endParaRPr lang="en-GB" sz="15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97252" y="421790"/>
            <a:ext cx="2150442" cy="5530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85812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385</TotalTime>
  <Words>3145</Words>
  <Application>Microsoft Office PowerPoint</Application>
  <PresentationFormat>Widescreen</PresentationFormat>
  <Paragraphs>607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Calibri Light</vt:lpstr>
      <vt:lpstr>Office Theme</vt:lpstr>
      <vt:lpstr>Arterial reports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Neonatal scan</vt:lpstr>
      <vt:lpstr>PowerPoint Presentation</vt:lpstr>
      <vt:lpstr>PowerPoint Presentation</vt:lpstr>
      <vt:lpstr>PowerPoint Presentation</vt:lpstr>
    </vt:vector>
  </TitlesOfParts>
  <Company>CUH (Cambridge University Hospital)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Arterial reports</dc:title>
  <dc:creator>Ward, Ryan</dc:creator>
  <cp:lastModifiedBy>Ward, Ryan</cp:lastModifiedBy>
  <cp:revision>33</cp:revision>
  <dcterms:created xsi:type="dcterms:W3CDTF">2021-02-03T11:42:29Z</dcterms:created>
  <dcterms:modified xsi:type="dcterms:W3CDTF">2021-02-10T15:04:36Z</dcterms:modified>
</cp:coreProperties>
</file>